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4" r:id="rId4"/>
    <p:sldId id="259" r:id="rId5"/>
    <p:sldId id="261" r:id="rId6"/>
    <p:sldId id="267" r:id="rId7"/>
    <p:sldId id="269" r:id="rId8"/>
    <p:sldId id="260" r:id="rId9"/>
    <p:sldId id="268" r:id="rId10"/>
    <p:sldId id="270"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40" autoAdjust="0"/>
    <p:restoredTop sz="94660"/>
  </p:normalViewPr>
  <p:slideViewPr>
    <p:cSldViewPr>
      <p:cViewPr varScale="1">
        <p:scale>
          <a:sx n="87" d="100"/>
          <a:sy n="87" d="100"/>
        </p:scale>
        <p:origin x="1380"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C7518EE-9C62-4204-9227-44F3EAB90FB3}" type="datetimeFigureOut">
              <a:rPr lang="en-US" smtClean="0"/>
              <a:t>9/18/2021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DEF330-3397-42E3-9D00-C589E5A12E65}" type="slidenum">
              <a:rPr lang="en-US" smtClean="0"/>
              <a:t>‹#›</a:t>
            </a:fld>
            <a:endParaRPr lang="en-US"/>
          </a:p>
        </p:txBody>
      </p:sp>
    </p:spTree>
    <p:extLst>
      <p:ext uri="{BB962C8B-B14F-4D97-AF65-F5344CB8AC3E}">
        <p14:creationId xmlns:p14="http://schemas.microsoft.com/office/powerpoint/2010/main" val="4156170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7518EE-9C62-4204-9227-44F3EAB90FB3}" type="datetimeFigureOut">
              <a:rPr lang="en-US" smtClean="0"/>
              <a:t>9/18/2021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DEF330-3397-42E3-9D00-C589E5A12E65}" type="slidenum">
              <a:rPr lang="en-US" smtClean="0"/>
              <a:t>‹#›</a:t>
            </a:fld>
            <a:endParaRPr lang="en-US"/>
          </a:p>
        </p:txBody>
      </p:sp>
    </p:spTree>
    <p:extLst>
      <p:ext uri="{BB962C8B-B14F-4D97-AF65-F5344CB8AC3E}">
        <p14:creationId xmlns:p14="http://schemas.microsoft.com/office/powerpoint/2010/main" val="1758798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7518EE-9C62-4204-9227-44F3EAB90FB3}" type="datetimeFigureOut">
              <a:rPr lang="en-US" smtClean="0"/>
              <a:t>9/18/2021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DEF330-3397-42E3-9D00-C589E5A12E65}" type="slidenum">
              <a:rPr lang="en-US" smtClean="0"/>
              <a:t>‹#›</a:t>
            </a:fld>
            <a:endParaRPr lang="en-US"/>
          </a:p>
        </p:txBody>
      </p:sp>
    </p:spTree>
    <p:extLst>
      <p:ext uri="{BB962C8B-B14F-4D97-AF65-F5344CB8AC3E}">
        <p14:creationId xmlns:p14="http://schemas.microsoft.com/office/powerpoint/2010/main" val="1367710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7518EE-9C62-4204-9227-44F3EAB90FB3}" type="datetimeFigureOut">
              <a:rPr lang="en-US" smtClean="0"/>
              <a:t>9/18/2021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DEF330-3397-42E3-9D00-C589E5A12E65}" type="slidenum">
              <a:rPr lang="en-US" smtClean="0"/>
              <a:t>‹#›</a:t>
            </a:fld>
            <a:endParaRPr lang="en-US"/>
          </a:p>
        </p:txBody>
      </p:sp>
    </p:spTree>
    <p:extLst>
      <p:ext uri="{BB962C8B-B14F-4D97-AF65-F5344CB8AC3E}">
        <p14:creationId xmlns:p14="http://schemas.microsoft.com/office/powerpoint/2010/main" val="1820183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7518EE-9C62-4204-9227-44F3EAB90FB3}" type="datetimeFigureOut">
              <a:rPr lang="en-US" smtClean="0"/>
              <a:t>9/18/2021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DEF330-3397-42E3-9D00-C589E5A12E65}" type="slidenum">
              <a:rPr lang="en-US" smtClean="0"/>
              <a:t>‹#›</a:t>
            </a:fld>
            <a:endParaRPr lang="en-US"/>
          </a:p>
        </p:txBody>
      </p:sp>
    </p:spTree>
    <p:extLst>
      <p:ext uri="{BB962C8B-B14F-4D97-AF65-F5344CB8AC3E}">
        <p14:creationId xmlns:p14="http://schemas.microsoft.com/office/powerpoint/2010/main" val="4059051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7518EE-9C62-4204-9227-44F3EAB90FB3}" type="datetimeFigureOut">
              <a:rPr lang="en-US" smtClean="0"/>
              <a:t>9/18/2021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DEF330-3397-42E3-9D00-C589E5A12E65}" type="slidenum">
              <a:rPr lang="en-US" smtClean="0"/>
              <a:t>‹#›</a:t>
            </a:fld>
            <a:endParaRPr lang="en-US"/>
          </a:p>
        </p:txBody>
      </p:sp>
    </p:spTree>
    <p:extLst>
      <p:ext uri="{BB962C8B-B14F-4D97-AF65-F5344CB8AC3E}">
        <p14:creationId xmlns:p14="http://schemas.microsoft.com/office/powerpoint/2010/main" val="4214999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C7518EE-9C62-4204-9227-44F3EAB90FB3}" type="datetimeFigureOut">
              <a:rPr lang="en-US" smtClean="0"/>
              <a:t>9/18/2021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DEF330-3397-42E3-9D00-C589E5A12E65}" type="slidenum">
              <a:rPr lang="en-US" smtClean="0"/>
              <a:t>‹#›</a:t>
            </a:fld>
            <a:endParaRPr lang="en-US"/>
          </a:p>
        </p:txBody>
      </p:sp>
    </p:spTree>
    <p:extLst>
      <p:ext uri="{BB962C8B-B14F-4D97-AF65-F5344CB8AC3E}">
        <p14:creationId xmlns:p14="http://schemas.microsoft.com/office/powerpoint/2010/main" val="23720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7518EE-9C62-4204-9227-44F3EAB90FB3}" type="datetimeFigureOut">
              <a:rPr lang="en-US" smtClean="0"/>
              <a:t>9/18/2021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DEF330-3397-42E3-9D00-C589E5A12E65}" type="slidenum">
              <a:rPr lang="en-US" smtClean="0"/>
              <a:t>‹#›</a:t>
            </a:fld>
            <a:endParaRPr lang="en-US"/>
          </a:p>
        </p:txBody>
      </p:sp>
    </p:spTree>
    <p:extLst>
      <p:ext uri="{BB962C8B-B14F-4D97-AF65-F5344CB8AC3E}">
        <p14:creationId xmlns:p14="http://schemas.microsoft.com/office/powerpoint/2010/main" val="3902708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7518EE-9C62-4204-9227-44F3EAB90FB3}" type="datetimeFigureOut">
              <a:rPr lang="en-US" smtClean="0"/>
              <a:t>9/18/2021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DEF330-3397-42E3-9D00-C589E5A12E65}" type="slidenum">
              <a:rPr lang="en-US" smtClean="0"/>
              <a:t>‹#›</a:t>
            </a:fld>
            <a:endParaRPr lang="en-US"/>
          </a:p>
        </p:txBody>
      </p:sp>
    </p:spTree>
    <p:extLst>
      <p:ext uri="{BB962C8B-B14F-4D97-AF65-F5344CB8AC3E}">
        <p14:creationId xmlns:p14="http://schemas.microsoft.com/office/powerpoint/2010/main" val="1366892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7518EE-9C62-4204-9227-44F3EAB90FB3}" type="datetimeFigureOut">
              <a:rPr lang="en-US" smtClean="0"/>
              <a:t>9/18/2021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DEF330-3397-42E3-9D00-C589E5A12E65}" type="slidenum">
              <a:rPr lang="en-US" smtClean="0"/>
              <a:t>‹#›</a:t>
            </a:fld>
            <a:endParaRPr lang="en-US"/>
          </a:p>
        </p:txBody>
      </p:sp>
    </p:spTree>
    <p:extLst>
      <p:ext uri="{BB962C8B-B14F-4D97-AF65-F5344CB8AC3E}">
        <p14:creationId xmlns:p14="http://schemas.microsoft.com/office/powerpoint/2010/main" val="680892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7518EE-9C62-4204-9227-44F3EAB90FB3}" type="datetimeFigureOut">
              <a:rPr lang="en-US" smtClean="0"/>
              <a:t>9/18/2021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DEF330-3397-42E3-9D00-C589E5A12E65}" type="slidenum">
              <a:rPr lang="en-US" smtClean="0"/>
              <a:t>‹#›</a:t>
            </a:fld>
            <a:endParaRPr lang="en-US"/>
          </a:p>
        </p:txBody>
      </p:sp>
    </p:spTree>
    <p:extLst>
      <p:ext uri="{BB962C8B-B14F-4D97-AF65-F5344CB8AC3E}">
        <p14:creationId xmlns:p14="http://schemas.microsoft.com/office/powerpoint/2010/main" val="3413573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7518EE-9C62-4204-9227-44F3EAB90FB3}" type="datetimeFigureOut">
              <a:rPr lang="en-US" smtClean="0"/>
              <a:t>9/18/2021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DEF330-3397-42E3-9D00-C589E5A12E65}" type="slidenum">
              <a:rPr lang="en-US" smtClean="0"/>
              <a:t>‹#›</a:t>
            </a:fld>
            <a:endParaRPr lang="en-US"/>
          </a:p>
        </p:txBody>
      </p:sp>
    </p:spTree>
    <p:extLst>
      <p:ext uri="{BB962C8B-B14F-4D97-AF65-F5344CB8AC3E}">
        <p14:creationId xmlns:p14="http://schemas.microsoft.com/office/powerpoint/2010/main" val="18310314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7" y="0"/>
            <a:ext cx="4082143" cy="914400"/>
          </a:xfrm>
        </p:spPr>
        <p:txBody>
          <a:bodyPr>
            <a:noAutofit/>
          </a:bodyPr>
          <a:lstStyle/>
          <a:p>
            <a:pPr algn="ctr"/>
            <a:r>
              <a:rPr lang="en-US" sz="1400" dirty="0" smtClean="0">
                <a:latin typeface="Times New Roman" pitchFamily="18" charset="0"/>
                <a:cs typeface="Times New Roman" pitchFamily="18" charset="0"/>
              </a:rPr>
              <a:t>CHƯƠNG TRÌNH THỂ DỤC LỚP 10 </a:t>
            </a:r>
            <a:br>
              <a:rPr lang="en-US" sz="1400" dirty="0" smtClean="0">
                <a:latin typeface="Times New Roman" pitchFamily="18" charset="0"/>
                <a:cs typeface="Times New Roman" pitchFamily="18" charset="0"/>
              </a:rPr>
            </a:br>
            <a:r>
              <a:rPr lang="en-US" sz="1400" dirty="0" smtClean="0">
                <a:latin typeface="Times New Roman" pitchFamily="18" charset="0"/>
                <a:cs typeface="Times New Roman" pitchFamily="18" charset="0"/>
              </a:rPr>
              <a:t>NĂM HỌC 2021 – 2022</a:t>
            </a:r>
            <a:br>
              <a:rPr lang="en-US" sz="1400" dirty="0" smtClean="0">
                <a:latin typeface="Times New Roman" pitchFamily="18" charset="0"/>
                <a:cs typeface="Times New Roman" pitchFamily="18" charset="0"/>
              </a:rPr>
            </a:br>
            <a:r>
              <a:rPr lang="en-US" sz="1400" dirty="0" smtClean="0">
                <a:latin typeface="Times New Roman" pitchFamily="18" charset="0"/>
                <a:cs typeface="Times New Roman" pitchFamily="18" charset="0"/>
              </a:rPr>
              <a:t>TUẦN 3</a:t>
            </a:r>
            <a:br>
              <a:rPr lang="en-US" sz="1400" dirty="0" smtClean="0">
                <a:latin typeface="Times New Roman" pitchFamily="18" charset="0"/>
                <a:cs typeface="Times New Roman" pitchFamily="18" charset="0"/>
              </a:rPr>
            </a:br>
            <a:endParaRPr lang="en-US" sz="1400" dirty="0"/>
          </a:p>
        </p:txBody>
      </p:sp>
      <p:pic>
        <p:nvPicPr>
          <p:cNvPr id="5" name="ĐỘNG TÁC 5.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648200" y="0"/>
            <a:ext cx="4495800" cy="6831013"/>
          </a:xfrm>
        </p:spPr>
      </p:pic>
      <p:sp>
        <p:nvSpPr>
          <p:cNvPr id="4" name="Text Placeholder 3"/>
          <p:cNvSpPr>
            <a:spLocks noGrp="1"/>
          </p:cNvSpPr>
          <p:nvPr>
            <p:ph type="body" sz="half" idx="2"/>
          </p:nvPr>
        </p:nvSpPr>
        <p:spPr>
          <a:xfrm>
            <a:off x="228600" y="685800"/>
            <a:ext cx="4419600" cy="5181600"/>
          </a:xfrm>
        </p:spPr>
        <p:txBody>
          <a:bodyPr>
            <a:noAutofit/>
          </a:bodyPr>
          <a:lstStyle/>
          <a:p>
            <a:pPr algn="ctr">
              <a:spcBef>
                <a:spcPts val="0"/>
              </a:spcBef>
            </a:pPr>
            <a:r>
              <a:rPr lang="en-US" sz="1800" b="1" dirty="0" smtClean="0">
                <a:solidFill>
                  <a:srgbClr val="FF0000"/>
                </a:solidFill>
                <a:latin typeface="Times New Roman" pitchFamily="18" charset="0"/>
                <a:cs typeface="Times New Roman" pitchFamily="18" charset="0"/>
              </a:rPr>
              <a:t>NỘI DUNG BUỔI HỌC</a:t>
            </a:r>
          </a:p>
          <a:p>
            <a:pPr algn="ctr">
              <a:spcBef>
                <a:spcPts val="0"/>
              </a:spcBef>
            </a:pPr>
            <a:r>
              <a:rPr lang="en-US" sz="1800" b="1" dirty="0" smtClean="0">
                <a:solidFill>
                  <a:srgbClr val="FF0000"/>
                </a:solidFill>
                <a:latin typeface="Times New Roman" pitchFamily="18" charset="0"/>
                <a:cs typeface="Times New Roman" pitchFamily="18" charset="0"/>
              </a:rPr>
              <a:t>BÀI THỂ DỤC CHỐNG CORONA – ĐÁ CẦU</a:t>
            </a:r>
          </a:p>
          <a:p>
            <a:pPr marL="400050" indent="-400050">
              <a:spcBef>
                <a:spcPts val="0"/>
              </a:spcBef>
              <a:buFont typeface="+mj-lt"/>
              <a:buAutoNum type="romanUcPeriod"/>
            </a:pPr>
            <a:r>
              <a:rPr lang="en-US" b="1" dirty="0" smtClean="0">
                <a:solidFill>
                  <a:srgbClr val="002060"/>
                </a:solidFill>
                <a:latin typeface="Times New Roman" pitchFamily="18" charset="0"/>
                <a:cs typeface="Times New Roman" pitchFamily="18" charset="0"/>
              </a:rPr>
              <a:t>KHỞI ĐỘNG</a:t>
            </a:r>
            <a:r>
              <a:rPr lang="en-US" b="1" dirty="0" smtClean="0">
                <a:latin typeface="Times New Roman" pitchFamily="18" charset="0"/>
                <a:cs typeface="Times New Roman" pitchFamily="18" charset="0"/>
              </a:rPr>
              <a:t> </a:t>
            </a:r>
          </a:p>
          <a:p>
            <a:pPr>
              <a:spcAft>
                <a:spcPts val="600"/>
              </a:spcAft>
            </a:pPr>
            <a:r>
              <a:rPr lang="en-US" b="1" dirty="0" err="1" smtClean="0">
                <a:latin typeface="Times New Roman" pitchFamily="18" charset="0"/>
                <a:cs typeface="Times New Roman" pitchFamily="18" charset="0"/>
              </a:rPr>
              <a:t>Xoay</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các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khớp</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ép</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dọc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ép</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ngang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gập</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duỗi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động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tác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tay</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này</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chạm</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mủi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chân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kia</a:t>
            </a:r>
            <a:r>
              <a:rPr lang="en-US" b="1" dirty="0" smtClean="0">
                <a:latin typeface="Times New Roman" pitchFamily="18" charset="0"/>
                <a:cs typeface="Times New Roman" pitchFamily="18" charset="0"/>
              </a:rPr>
              <a:t>, ………</a:t>
            </a:r>
          </a:p>
          <a:p>
            <a:pPr>
              <a:spcBef>
                <a:spcPts val="0"/>
              </a:spcBef>
            </a:pPr>
            <a:r>
              <a:rPr lang="en-US" b="1" dirty="0" smtClean="0">
                <a:solidFill>
                  <a:srgbClr val="002060"/>
                </a:solidFill>
                <a:latin typeface="Times New Roman" pitchFamily="18" charset="0"/>
                <a:cs typeface="Times New Roman" pitchFamily="18" charset="0"/>
              </a:rPr>
              <a:t>II.   BÀI THỂ DỤC </a:t>
            </a:r>
          </a:p>
          <a:p>
            <a:pPr marL="1257300" lvl="2" indent="-342900">
              <a:spcBef>
                <a:spcPts val="0"/>
              </a:spcBef>
              <a:buFont typeface="+mj-lt"/>
              <a:buAutoNum type="arabicPeriod"/>
            </a:pPr>
            <a:r>
              <a:rPr lang="en-US" sz="1400" b="1" dirty="0" smtClean="0">
                <a:latin typeface="Times New Roman" pitchFamily="18" charset="0"/>
                <a:cs typeface="Times New Roman" pitchFamily="18" charset="0"/>
              </a:rPr>
              <a:t>ĐỘNG TÁC 5 : NGHIÊNG LƯỜN – LƯNG BỤNG</a:t>
            </a:r>
          </a:p>
          <a:p>
            <a:pPr marL="285750" indent="-285750">
              <a:spcAft>
                <a:spcPts val="600"/>
              </a:spcAft>
              <a:buFont typeface="Wingdings" pitchFamily="2" charset="2"/>
              <a:buChar char="Ø"/>
            </a:pPr>
            <a:r>
              <a:rPr lang="en-US" b="1" dirty="0" err="1" smtClean="0">
                <a:latin typeface="Times New Roman" pitchFamily="18" charset="0"/>
                <a:cs typeface="Times New Roman" pitchFamily="18" charset="0"/>
              </a:rPr>
              <a:t>Nhịp</a:t>
            </a:r>
            <a:r>
              <a:rPr lang="en-US" b="1" dirty="0" smtClean="0">
                <a:latin typeface="Times New Roman" pitchFamily="18" charset="0"/>
                <a:cs typeface="Times New Roman" pitchFamily="18" charset="0"/>
              </a:rPr>
              <a:t> 1 : </a:t>
            </a:r>
            <a:r>
              <a:rPr lang="en-US" b="1" dirty="0" err="1" smtClean="0">
                <a:latin typeface="Times New Roman" pitchFamily="18" charset="0"/>
                <a:cs typeface="Times New Roman" pitchFamily="18" charset="0"/>
              </a:rPr>
              <a:t>Chân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trái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bước</a:t>
            </a:r>
            <a:r>
              <a:rPr lang="en-US" b="1" dirty="0" smtClean="0">
                <a:latin typeface="Times New Roman" pitchFamily="18" charset="0"/>
                <a:cs typeface="Times New Roman" pitchFamily="18" charset="0"/>
              </a:rPr>
              <a:t> sang </a:t>
            </a:r>
            <a:r>
              <a:rPr lang="en-US" b="1" dirty="0" err="1" smtClean="0">
                <a:latin typeface="Times New Roman" pitchFamily="18" charset="0"/>
                <a:cs typeface="Times New Roman" pitchFamily="18" charset="0"/>
              </a:rPr>
              <a:t>ngang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hai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tay</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ra</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sau</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đầu</a:t>
            </a:r>
            <a:r>
              <a:rPr lang="en-US" b="1" dirty="0" smtClean="0">
                <a:latin typeface="Times New Roman" pitchFamily="18" charset="0"/>
                <a:cs typeface="Times New Roman" pitchFamily="18" charset="0"/>
              </a:rPr>
              <a:t>.</a:t>
            </a:r>
          </a:p>
          <a:p>
            <a:pPr marL="285750" indent="-285750">
              <a:spcAft>
                <a:spcPts val="600"/>
              </a:spcAft>
              <a:buFont typeface="Wingdings" pitchFamily="2" charset="2"/>
              <a:buChar char="Ø"/>
            </a:pPr>
            <a:r>
              <a:rPr lang="en-US" b="1" dirty="0" err="1" smtClean="0">
                <a:latin typeface="Times New Roman" pitchFamily="18" charset="0"/>
                <a:cs typeface="Times New Roman" pitchFamily="18" charset="0"/>
              </a:rPr>
              <a:t>Nhịp</a:t>
            </a:r>
            <a:r>
              <a:rPr lang="en-US" b="1" dirty="0" smtClean="0">
                <a:latin typeface="Times New Roman" pitchFamily="18" charset="0"/>
                <a:cs typeface="Times New Roman" pitchFamily="18" charset="0"/>
              </a:rPr>
              <a:t> 2 : </a:t>
            </a:r>
            <a:r>
              <a:rPr lang="en-US" b="1" dirty="0" err="1" smtClean="0">
                <a:latin typeface="Times New Roman" pitchFamily="18" charset="0"/>
                <a:cs typeface="Times New Roman" pitchFamily="18" charset="0"/>
              </a:rPr>
              <a:t>Nhón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chân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trái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nghiêng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người</a:t>
            </a:r>
            <a:r>
              <a:rPr lang="en-US" b="1" dirty="0" smtClean="0">
                <a:latin typeface="Times New Roman" pitchFamily="18" charset="0"/>
                <a:cs typeface="Times New Roman" pitchFamily="18" charset="0"/>
              </a:rPr>
              <a:t> sang </a:t>
            </a:r>
            <a:r>
              <a:rPr lang="en-US" b="1" dirty="0" err="1" smtClean="0">
                <a:latin typeface="Times New Roman" pitchFamily="18" charset="0"/>
                <a:cs typeface="Times New Roman" pitchFamily="18" charset="0"/>
              </a:rPr>
              <a:t>trái</a:t>
            </a:r>
            <a:r>
              <a:rPr lang="en-US" b="1" dirty="0" smtClean="0">
                <a:latin typeface="Times New Roman" pitchFamily="18" charset="0"/>
                <a:cs typeface="Times New Roman" pitchFamily="18" charset="0"/>
              </a:rPr>
              <a:t>.</a:t>
            </a:r>
          </a:p>
          <a:p>
            <a:pPr marL="285750" indent="-285750">
              <a:spcAft>
                <a:spcPts val="600"/>
              </a:spcAft>
              <a:buFont typeface="Wingdings" pitchFamily="2" charset="2"/>
              <a:buChar char="Ø"/>
            </a:pPr>
            <a:r>
              <a:rPr lang="en-US" b="1" dirty="0" err="1" smtClean="0">
                <a:latin typeface="Times New Roman" pitchFamily="18" charset="0"/>
                <a:cs typeface="Times New Roman" pitchFamily="18" charset="0"/>
              </a:rPr>
              <a:t>Nhịp</a:t>
            </a:r>
            <a:r>
              <a:rPr lang="en-US" b="1" dirty="0" smtClean="0">
                <a:latin typeface="Times New Roman" pitchFamily="18" charset="0"/>
                <a:cs typeface="Times New Roman" pitchFamily="18" charset="0"/>
              </a:rPr>
              <a:t> 3 : </a:t>
            </a:r>
            <a:r>
              <a:rPr lang="en-US" b="1" dirty="0" err="1" smtClean="0">
                <a:latin typeface="Times New Roman" pitchFamily="18" charset="0"/>
                <a:cs typeface="Times New Roman" pitchFamily="18" charset="0"/>
              </a:rPr>
              <a:t>Giữ</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tư</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thế</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như</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Nhịp</a:t>
            </a:r>
            <a:r>
              <a:rPr lang="en-US" b="1" dirty="0" smtClean="0">
                <a:latin typeface="Times New Roman" pitchFamily="18" charset="0"/>
                <a:cs typeface="Times New Roman" pitchFamily="18" charset="0"/>
              </a:rPr>
              <a:t> 2, </a:t>
            </a:r>
            <a:r>
              <a:rPr lang="en-US" b="1" dirty="0" err="1" smtClean="0">
                <a:latin typeface="Times New Roman" pitchFamily="18" charset="0"/>
                <a:cs typeface="Times New Roman" pitchFamily="18" charset="0"/>
              </a:rPr>
              <a:t>duỗi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thẳng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hai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tay</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ép</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đầu</a:t>
            </a:r>
            <a:r>
              <a:rPr lang="en-US" b="1" dirty="0" smtClean="0">
                <a:latin typeface="Times New Roman" pitchFamily="18" charset="0"/>
                <a:cs typeface="Times New Roman" pitchFamily="18" charset="0"/>
              </a:rPr>
              <a:t>.</a:t>
            </a:r>
          </a:p>
          <a:p>
            <a:pPr marL="285750" indent="-285750">
              <a:spcAft>
                <a:spcPts val="600"/>
              </a:spcAft>
              <a:buFont typeface="Wingdings" pitchFamily="2" charset="2"/>
              <a:buChar char="Ø"/>
            </a:pPr>
            <a:r>
              <a:rPr lang="en-US" b="1" dirty="0" err="1" smtClean="0">
                <a:latin typeface="Times New Roman" pitchFamily="18" charset="0"/>
                <a:cs typeface="Times New Roman" pitchFamily="18" charset="0"/>
              </a:rPr>
              <a:t>Nhịp</a:t>
            </a:r>
            <a:r>
              <a:rPr lang="en-US" b="1" dirty="0" smtClean="0">
                <a:latin typeface="Times New Roman" pitchFamily="18" charset="0"/>
                <a:cs typeface="Times New Roman" pitchFamily="18" charset="0"/>
              </a:rPr>
              <a:t> 4 : </a:t>
            </a:r>
            <a:r>
              <a:rPr lang="en-US" b="1" dirty="0" err="1" smtClean="0">
                <a:latin typeface="Times New Roman" pitchFamily="18" charset="0"/>
                <a:cs typeface="Times New Roman" pitchFamily="18" charset="0"/>
              </a:rPr>
              <a:t>Đứng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thẳng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hai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tay</a:t>
            </a:r>
            <a:r>
              <a:rPr lang="en-US" b="1" dirty="0" smtClean="0">
                <a:latin typeface="Times New Roman" pitchFamily="18" charset="0"/>
                <a:cs typeface="Times New Roman" pitchFamily="18" charset="0"/>
              </a:rPr>
              <a:t> dang </a:t>
            </a:r>
            <a:r>
              <a:rPr lang="en-US" b="1" dirty="0" err="1" smtClean="0">
                <a:latin typeface="Times New Roman" pitchFamily="18" charset="0"/>
                <a:cs typeface="Times New Roman" pitchFamily="18" charset="0"/>
              </a:rPr>
              <a:t>ngang</a:t>
            </a:r>
            <a:r>
              <a:rPr lang="en-US" b="1" dirty="0" smtClean="0">
                <a:latin typeface="Times New Roman" pitchFamily="18" charset="0"/>
                <a:cs typeface="Times New Roman" pitchFamily="18" charset="0"/>
              </a:rPr>
              <a:t>.</a:t>
            </a:r>
          </a:p>
          <a:p>
            <a:pPr marL="285750" indent="-285750">
              <a:spcAft>
                <a:spcPts val="600"/>
              </a:spcAft>
              <a:buFont typeface="Wingdings" pitchFamily="2" charset="2"/>
              <a:buChar char="Ø"/>
            </a:pPr>
            <a:r>
              <a:rPr lang="en-US" b="1" dirty="0" err="1" smtClean="0">
                <a:latin typeface="Times New Roman" pitchFamily="18" charset="0"/>
                <a:cs typeface="Times New Roman" pitchFamily="18" charset="0"/>
              </a:rPr>
              <a:t>Nhịp</a:t>
            </a:r>
            <a:r>
              <a:rPr lang="en-US" b="1" dirty="0" smtClean="0">
                <a:latin typeface="Times New Roman" pitchFamily="18" charset="0"/>
                <a:cs typeface="Times New Roman" pitchFamily="18" charset="0"/>
              </a:rPr>
              <a:t> 5 : </a:t>
            </a:r>
            <a:r>
              <a:rPr lang="en-US" b="1" dirty="0" err="1" smtClean="0">
                <a:latin typeface="Times New Roman" pitchFamily="18" charset="0"/>
                <a:cs typeface="Times New Roman" pitchFamily="18" charset="0"/>
              </a:rPr>
              <a:t>Gập</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người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vuông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góc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ngửa</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cổ</a:t>
            </a:r>
            <a:r>
              <a:rPr lang="en-US" b="1" dirty="0" smtClean="0">
                <a:latin typeface="Times New Roman" pitchFamily="18" charset="0"/>
                <a:cs typeface="Times New Roman" pitchFamily="18" charset="0"/>
              </a:rPr>
              <a:t>.</a:t>
            </a:r>
          </a:p>
          <a:p>
            <a:pPr marL="285750" indent="-285750">
              <a:spcAft>
                <a:spcPts val="600"/>
              </a:spcAft>
              <a:buFont typeface="Wingdings" pitchFamily="2" charset="2"/>
              <a:buChar char="Ø"/>
            </a:pPr>
            <a:r>
              <a:rPr lang="en-US" b="1" dirty="0" err="1" smtClean="0">
                <a:latin typeface="Times New Roman" pitchFamily="18" charset="0"/>
                <a:cs typeface="Times New Roman" pitchFamily="18" charset="0"/>
              </a:rPr>
              <a:t>Nhịp</a:t>
            </a:r>
            <a:r>
              <a:rPr lang="en-US" b="1" dirty="0" smtClean="0">
                <a:latin typeface="Times New Roman" pitchFamily="18" charset="0"/>
                <a:cs typeface="Times New Roman" pitchFamily="18" charset="0"/>
              </a:rPr>
              <a:t> 6 : </a:t>
            </a:r>
            <a:r>
              <a:rPr lang="en-US" b="1" dirty="0" err="1" smtClean="0">
                <a:latin typeface="Times New Roman" pitchFamily="18" charset="0"/>
                <a:cs typeface="Times New Roman" pitchFamily="18" charset="0"/>
              </a:rPr>
              <a:t>Gập</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người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sau</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hơn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hai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tay</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chạm</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hai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mủi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chân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gập</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cổ</a:t>
            </a:r>
            <a:r>
              <a:rPr lang="en-US" b="1" dirty="0" smtClean="0">
                <a:latin typeface="Times New Roman" pitchFamily="18" charset="0"/>
                <a:cs typeface="Times New Roman" pitchFamily="18" charset="0"/>
              </a:rPr>
              <a:t>.</a:t>
            </a:r>
          </a:p>
          <a:p>
            <a:pPr marL="285750" indent="-285750">
              <a:spcAft>
                <a:spcPts val="600"/>
              </a:spcAft>
              <a:buFont typeface="Wingdings" pitchFamily="2" charset="2"/>
              <a:buChar char="Ø"/>
            </a:pPr>
            <a:r>
              <a:rPr lang="en-US" b="1" dirty="0" err="1" smtClean="0">
                <a:latin typeface="Times New Roman" pitchFamily="18" charset="0"/>
                <a:cs typeface="Times New Roman" pitchFamily="18" charset="0"/>
              </a:rPr>
              <a:t>Nhịp</a:t>
            </a:r>
            <a:r>
              <a:rPr lang="en-US" b="1" dirty="0" smtClean="0">
                <a:latin typeface="Times New Roman" pitchFamily="18" charset="0"/>
                <a:cs typeface="Times New Roman" pitchFamily="18" charset="0"/>
              </a:rPr>
              <a:t> 7 : </a:t>
            </a:r>
            <a:r>
              <a:rPr lang="en-US" b="1" dirty="0" err="1" smtClean="0">
                <a:latin typeface="Times New Roman" pitchFamily="18" charset="0"/>
                <a:cs typeface="Times New Roman" pitchFamily="18" charset="0"/>
              </a:rPr>
              <a:t>Đứng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thẳng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hơi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ngã</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lưng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sau</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hai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tay</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lên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cao</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chếch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chữ</a:t>
            </a:r>
            <a:r>
              <a:rPr lang="en-US" b="1" dirty="0" smtClean="0">
                <a:latin typeface="Times New Roman" pitchFamily="18" charset="0"/>
                <a:cs typeface="Times New Roman" pitchFamily="18" charset="0"/>
              </a:rPr>
              <a:t> V</a:t>
            </a:r>
          </a:p>
          <a:p>
            <a:pPr marL="285750" indent="-285750">
              <a:spcAft>
                <a:spcPts val="600"/>
              </a:spcAft>
              <a:buFont typeface="Wingdings" pitchFamily="2" charset="2"/>
              <a:buChar char="Ø"/>
            </a:pPr>
            <a:r>
              <a:rPr lang="en-US" b="1" dirty="0" err="1" smtClean="0">
                <a:latin typeface="Times New Roman" pitchFamily="18" charset="0"/>
                <a:cs typeface="Times New Roman" pitchFamily="18" charset="0"/>
              </a:rPr>
              <a:t>Nhịp</a:t>
            </a:r>
            <a:r>
              <a:rPr lang="en-US" b="1" dirty="0" smtClean="0">
                <a:latin typeface="Times New Roman" pitchFamily="18" charset="0"/>
                <a:cs typeface="Times New Roman" pitchFamily="18" charset="0"/>
              </a:rPr>
              <a:t> 8 : </a:t>
            </a:r>
            <a:r>
              <a:rPr lang="en-US" b="1" dirty="0" err="1" smtClean="0">
                <a:latin typeface="Times New Roman" pitchFamily="18" charset="0"/>
                <a:cs typeface="Times New Roman" pitchFamily="18" charset="0"/>
              </a:rPr>
              <a:t>Khép</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chân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trái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về</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tư</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thế</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chuẩn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bị</a:t>
            </a:r>
            <a:r>
              <a:rPr lang="en-US" b="1" dirty="0" smtClean="0">
                <a:latin typeface="Times New Roman" pitchFamily="18" charset="0"/>
                <a:cs typeface="Times New Roman" pitchFamily="18" charset="0"/>
              </a:rPr>
              <a:t>.</a:t>
            </a:r>
          </a:p>
          <a:p>
            <a:pPr>
              <a:spcAft>
                <a:spcPts val="600"/>
              </a:spcAft>
            </a:pPr>
            <a:r>
              <a:rPr lang="en-US" b="1" dirty="0" err="1" smtClean="0">
                <a:latin typeface="Times New Roman" pitchFamily="18" charset="0"/>
                <a:cs typeface="Times New Roman" pitchFamily="18" charset="0"/>
              </a:rPr>
              <a:t>Thực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hiện</a:t>
            </a:r>
            <a:r>
              <a:rPr lang="en-US" b="1" dirty="0" smtClean="0">
                <a:latin typeface="Times New Roman" pitchFamily="18" charset="0"/>
                <a:cs typeface="Times New Roman" pitchFamily="18" charset="0"/>
              </a:rPr>
              <a:t> 2 </a:t>
            </a:r>
            <a:r>
              <a:rPr lang="en-US" b="1" dirty="0" err="1" smtClean="0">
                <a:latin typeface="Times New Roman" pitchFamily="18" charset="0"/>
                <a:cs typeface="Times New Roman" pitchFamily="18" charset="0"/>
              </a:rPr>
              <a:t>lần</a:t>
            </a:r>
            <a:r>
              <a:rPr lang="en-US" b="1" dirty="0" smtClean="0">
                <a:latin typeface="Times New Roman" pitchFamily="18" charset="0"/>
                <a:cs typeface="Times New Roman" pitchFamily="18" charset="0"/>
              </a:rPr>
              <a:t> 8 </a:t>
            </a:r>
            <a:r>
              <a:rPr lang="en-US" b="1" dirty="0" err="1" smtClean="0">
                <a:latin typeface="Times New Roman" pitchFamily="18" charset="0"/>
                <a:cs typeface="Times New Roman" pitchFamily="18" charset="0"/>
              </a:rPr>
              <a:t>nhịp</a:t>
            </a:r>
            <a:endParaRPr lang="en-US" b="1" dirty="0" smtClean="0">
              <a:latin typeface="Times New Roman" pitchFamily="18" charset="0"/>
              <a:cs typeface="Times New Roman" pitchFamily="18" charset="0"/>
            </a:endParaRPr>
          </a:p>
          <a:p>
            <a:endParaRPr lang="en-US" sz="700" dirty="0" smtClean="0">
              <a:latin typeface="Times New Roman" pitchFamily="18" charset="0"/>
              <a:cs typeface="Times New Roman" pitchFamily="18" charset="0"/>
            </a:endParaRPr>
          </a:p>
          <a:p>
            <a:endParaRPr lang="en-US" sz="700" dirty="0" smtClean="0">
              <a:latin typeface="Times New Roman" pitchFamily="18" charset="0"/>
              <a:cs typeface="Times New Roman" pitchFamily="18" charset="0"/>
            </a:endParaRPr>
          </a:p>
          <a:p>
            <a:endParaRPr lang="en-US" sz="700" dirty="0"/>
          </a:p>
        </p:txBody>
      </p:sp>
    </p:spTree>
    <p:extLst>
      <p:ext uri="{BB962C8B-B14F-4D97-AF65-F5344CB8AC3E}">
        <p14:creationId xmlns:p14="http://schemas.microsoft.com/office/powerpoint/2010/main" val="176237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fade">
                                      <p:cBhvr>
                                        <p:cTn id="38" dur="1000"/>
                                        <p:tgtEl>
                                          <p:spTgt spid="4">
                                            <p:txEl>
                                              <p:pRg st="5" end="5"/>
                                            </p:txEl>
                                          </p:spTgt>
                                        </p:tgtEl>
                                      </p:cBhvr>
                                    </p:animEffect>
                                    <p:anim calcmode="lin" valueType="num">
                                      <p:cBhvr>
                                        <p:cTn id="3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animEffect transition="in" filter="fade">
                                      <p:cBhvr>
                                        <p:cTn id="45" dur="1000"/>
                                        <p:tgtEl>
                                          <p:spTgt spid="4">
                                            <p:txEl>
                                              <p:pRg st="6" end="6"/>
                                            </p:txEl>
                                          </p:spTgt>
                                        </p:tgtEl>
                                      </p:cBhvr>
                                    </p:animEffect>
                                    <p:anim calcmode="lin" valueType="num">
                                      <p:cBhvr>
                                        <p:cTn id="4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
                                            <p:txEl>
                                              <p:pRg st="7" end="7"/>
                                            </p:txEl>
                                          </p:spTgt>
                                        </p:tgtEl>
                                        <p:attrNameLst>
                                          <p:attrName>style.visibility</p:attrName>
                                        </p:attrNameLst>
                                      </p:cBhvr>
                                      <p:to>
                                        <p:strVal val="visible"/>
                                      </p:to>
                                    </p:set>
                                    <p:animEffect transition="in" filter="fade">
                                      <p:cBhvr>
                                        <p:cTn id="52" dur="1000"/>
                                        <p:tgtEl>
                                          <p:spTgt spid="4">
                                            <p:txEl>
                                              <p:pRg st="7" end="7"/>
                                            </p:txEl>
                                          </p:spTgt>
                                        </p:tgtEl>
                                      </p:cBhvr>
                                    </p:animEffect>
                                    <p:anim calcmode="lin" valueType="num">
                                      <p:cBhvr>
                                        <p:cTn id="53"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
                                            <p:txEl>
                                              <p:pRg st="8" end="8"/>
                                            </p:txEl>
                                          </p:spTgt>
                                        </p:tgtEl>
                                        <p:attrNameLst>
                                          <p:attrName>style.visibility</p:attrName>
                                        </p:attrNameLst>
                                      </p:cBhvr>
                                      <p:to>
                                        <p:strVal val="visible"/>
                                      </p:to>
                                    </p:set>
                                    <p:animEffect transition="in" filter="fade">
                                      <p:cBhvr>
                                        <p:cTn id="59" dur="1000"/>
                                        <p:tgtEl>
                                          <p:spTgt spid="4">
                                            <p:txEl>
                                              <p:pRg st="8" end="8"/>
                                            </p:txEl>
                                          </p:spTgt>
                                        </p:tgtEl>
                                      </p:cBhvr>
                                    </p:animEffect>
                                    <p:anim calcmode="lin" valueType="num">
                                      <p:cBhvr>
                                        <p:cTn id="60"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61"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4">
                                            <p:txEl>
                                              <p:pRg st="9" end="9"/>
                                            </p:txEl>
                                          </p:spTgt>
                                        </p:tgtEl>
                                        <p:attrNameLst>
                                          <p:attrName>style.visibility</p:attrName>
                                        </p:attrNameLst>
                                      </p:cBhvr>
                                      <p:to>
                                        <p:strVal val="visible"/>
                                      </p:to>
                                    </p:set>
                                    <p:animEffect transition="in" filter="fade">
                                      <p:cBhvr>
                                        <p:cTn id="66" dur="1000"/>
                                        <p:tgtEl>
                                          <p:spTgt spid="4">
                                            <p:txEl>
                                              <p:pRg st="9" end="9"/>
                                            </p:txEl>
                                          </p:spTgt>
                                        </p:tgtEl>
                                      </p:cBhvr>
                                    </p:animEffect>
                                    <p:anim calcmode="lin" valueType="num">
                                      <p:cBhvr>
                                        <p:cTn id="67"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68"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4">
                                            <p:txEl>
                                              <p:pRg st="10" end="10"/>
                                            </p:txEl>
                                          </p:spTgt>
                                        </p:tgtEl>
                                        <p:attrNameLst>
                                          <p:attrName>style.visibility</p:attrName>
                                        </p:attrNameLst>
                                      </p:cBhvr>
                                      <p:to>
                                        <p:strVal val="visible"/>
                                      </p:to>
                                    </p:set>
                                    <p:animEffect transition="in" filter="fade">
                                      <p:cBhvr>
                                        <p:cTn id="73" dur="1000"/>
                                        <p:tgtEl>
                                          <p:spTgt spid="4">
                                            <p:txEl>
                                              <p:pRg st="10" end="10"/>
                                            </p:txEl>
                                          </p:spTgt>
                                        </p:tgtEl>
                                      </p:cBhvr>
                                    </p:animEffect>
                                    <p:anim calcmode="lin" valueType="num">
                                      <p:cBhvr>
                                        <p:cTn id="74"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75"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4">
                                            <p:txEl>
                                              <p:pRg st="11" end="11"/>
                                            </p:txEl>
                                          </p:spTgt>
                                        </p:tgtEl>
                                        <p:attrNameLst>
                                          <p:attrName>style.visibility</p:attrName>
                                        </p:attrNameLst>
                                      </p:cBhvr>
                                      <p:to>
                                        <p:strVal val="visible"/>
                                      </p:to>
                                    </p:set>
                                    <p:animEffect transition="in" filter="fade">
                                      <p:cBhvr>
                                        <p:cTn id="80" dur="1000"/>
                                        <p:tgtEl>
                                          <p:spTgt spid="4">
                                            <p:txEl>
                                              <p:pRg st="11" end="11"/>
                                            </p:txEl>
                                          </p:spTgt>
                                        </p:tgtEl>
                                      </p:cBhvr>
                                    </p:animEffect>
                                    <p:anim calcmode="lin" valueType="num">
                                      <p:cBhvr>
                                        <p:cTn id="81"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82" dur="1000" fill="hold"/>
                                        <p:tgtEl>
                                          <p:spTgt spid="4">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4">
                                            <p:txEl>
                                              <p:pRg st="12" end="12"/>
                                            </p:txEl>
                                          </p:spTgt>
                                        </p:tgtEl>
                                        <p:attrNameLst>
                                          <p:attrName>style.visibility</p:attrName>
                                        </p:attrNameLst>
                                      </p:cBhvr>
                                      <p:to>
                                        <p:strVal val="visible"/>
                                      </p:to>
                                    </p:set>
                                    <p:animEffect transition="in" filter="fade">
                                      <p:cBhvr>
                                        <p:cTn id="87" dur="1000"/>
                                        <p:tgtEl>
                                          <p:spTgt spid="4">
                                            <p:txEl>
                                              <p:pRg st="12" end="12"/>
                                            </p:txEl>
                                          </p:spTgt>
                                        </p:tgtEl>
                                      </p:cBhvr>
                                    </p:animEffect>
                                    <p:anim calcmode="lin" valueType="num">
                                      <p:cBhvr>
                                        <p:cTn id="88"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89" dur="1000" fill="hold"/>
                                        <p:tgtEl>
                                          <p:spTgt spid="4">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4">
                                            <p:txEl>
                                              <p:pRg st="13" end="13"/>
                                            </p:txEl>
                                          </p:spTgt>
                                        </p:tgtEl>
                                        <p:attrNameLst>
                                          <p:attrName>style.visibility</p:attrName>
                                        </p:attrNameLst>
                                      </p:cBhvr>
                                      <p:to>
                                        <p:strVal val="visible"/>
                                      </p:to>
                                    </p:set>
                                    <p:animEffect transition="in" filter="fade">
                                      <p:cBhvr>
                                        <p:cTn id="94" dur="1000"/>
                                        <p:tgtEl>
                                          <p:spTgt spid="4">
                                            <p:txEl>
                                              <p:pRg st="13" end="13"/>
                                            </p:txEl>
                                          </p:spTgt>
                                        </p:tgtEl>
                                      </p:cBhvr>
                                    </p:animEffect>
                                    <p:anim calcmode="lin" valueType="num">
                                      <p:cBhvr>
                                        <p:cTn id="95" dur="1000" fill="hold"/>
                                        <p:tgtEl>
                                          <p:spTgt spid="4">
                                            <p:txEl>
                                              <p:pRg st="13" end="13"/>
                                            </p:txEl>
                                          </p:spTgt>
                                        </p:tgtEl>
                                        <p:attrNameLst>
                                          <p:attrName>ppt_x</p:attrName>
                                        </p:attrNameLst>
                                      </p:cBhvr>
                                      <p:tavLst>
                                        <p:tav tm="0">
                                          <p:val>
                                            <p:strVal val="#ppt_x"/>
                                          </p:val>
                                        </p:tav>
                                        <p:tav tm="100000">
                                          <p:val>
                                            <p:strVal val="#ppt_x"/>
                                          </p:val>
                                        </p:tav>
                                      </p:tavLst>
                                    </p:anim>
                                    <p:anim calcmode="lin" valueType="num">
                                      <p:cBhvr>
                                        <p:cTn id="96" dur="1000" fill="hold"/>
                                        <p:tgtEl>
                                          <p:spTgt spid="4">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nodeType="clickEffect">
                                  <p:stCondLst>
                                    <p:cond delay="0"/>
                                  </p:stCondLst>
                                  <p:childTnLst>
                                    <p:set>
                                      <p:cBhvr>
                                        <p:cTn id="100" dur="1" fill="hold">
                                          <p:stCondLst>
                                            <p:cond delay="0"/>
                                          </p:stCondLst>
                                        </p:cTn>
                                        <p:tgtEl>
                                          <p:spTgt spid="4">
                                            <p:txEl>
                                              <p:pRg st="14" end="14"/>
                                            </p:txEl>
                                          </p:spTgt>
                                        </p:tgtEl>
                                        <p:attrNameLst>
                                          <p:attrName>style.visibility</p:attrName>
                                        </p:attrNameLst>
                                      </p:cBhvr>
                                      <p:to>
                                        <p:strVal val="visible"/>
                                      </p:to>
                                    </p:set>
                                    <p:animEffect transition="in" filter="fade">
                                      <p:cBhvr>
                                        <p:cTn id="101" dur="1000"/>
                                        <p:tgtEl>
                                          <p:spTgt spid="4">
                                            <p:txEl>
                                              <p:pRg st="14" end="14"/>
                                            </p:txEl>
                                          </p:spTgt>
                                        </p:tgtEl>
                                      </p:cBhvr>
                                    </p:animEffect>
                                    <p:anim calcmode="lin" valueType="num">
                                      <p:cBhvr>
                                        <p:cTn id="102" dur="1000" fill="hold"/>
                                        <p:tgtEl>
                                          <p:spTgt spid="4">
                                            <p:txEl>
                                              <p:pRg st="14" end="14"/>
                                            </p:txEl>
                                          </p:spTgt>
                                        </p:tgtEl>
                                        <p:attrNameLst>
                                          <p:attrName>ppt_x</p:attrName>
                                        </p:attrNameLst>
                                      </p:cBhvr>
                                      <p:tavLst>
                                        <p:tav tm="0">
                                          <p:val>
                                            <p:strVal val="#ppt_x"/>
                                          </p:val>
                                        </p:tav>
                                        <p:tav tm="100000">
                                          <p:val>
                                            <p:strVal val="#ppt_x"/>
                                          </p:val>
                                        </p:tav>
                                      </p:tavLst>
                                    </p:anim>
                                    <p:anim calcmode="lin" valueType="num">
                                      <p:cBhvr>
                                        <p:cTn id="103" dur="1000" fill="hold"/>
                                        <p:tgtEl>
                                          <p:spTgt spid="4">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1" presetClass="entr" presetSubtype="1" fill="hold" nodeType="clickEffect">
                                  <p:stCondLst>
                                    <p:cond delay="0"/>
                                  </p:stCondLst>
                                  <p:childTnLst>
                                    <p:set>
                                      <p:cBhvr>
                                        <p:cTn id="107" dur="1" fill="hold">
                                          <p:stCondLst>
                                            <p:cond delay="0"/>
                                          </p:stCondLst>
                                        </p:cTn>
                                        <p:tgtEl>
                                          <p:spTgt spid="5"/>
                                        </p:tgtEl>
                                        <p:attrNameLst>
                                          <p:attrName>style.visibility</p:attrName>
                                        </p:attrNameLst>
                                      </p:cBhvr>
                                      <p:to>
                                        <p:strVal val="visible"/>
                                      </p:to>
                                    </p:set>
                                    <p:animEffect transition="in" filter="wheel(1)">
                                      <p:cBhvr>
                                        <p:cTn id="10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9"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end</a:t>
            </a:r>
            <a:endParaRPr lang="en-US" dirty="0">
              <a:solidFill>
                <a:srgbClr val="FF0000"/>
              </a:solidFill>
            </a:endParaRPr>
          </a:p>
        </p:txBody>
      </p:sp>
      <p:sp>
        <p:nvSpPr>
          <p:cNvPr id="3" name="Content Placeholder 2"/>
          <p:cNvSpPr>
            <a:spLocks noGrp="1"/>
          </p:cNvSpPr>
          <p:nvPr>
            <p:ph idx="1"/>
          </p:nvPr>
        </p:nvSpPr>
        <p:spPr/>
        <p:txBody>
          <a:bodyPr/>
          <a:lstStyle/>
          <a:p>
            <a:pPr marL="0" indent="0" algn="ctr">
              <a:buNone/>
            </a:pPr>
            <a:r>
              <a:rPr lang="en-US" dirty="0" err="1" smtClean="0"/>
              <a:t>Chúc</a:t>
            </a:r>
            <a:r>
              <a:rPr lang="en-US" dirty="0" smtClean="0"/>
              <a:t> </a:t>
            </a:r>
            <a:r>
              <a:rPr lang="en-US" dirty="0" err="1" smtClean="0"/>
              <a:t>mọi</a:t>
            </a:r>
            <a:r>
              <a:rPr lang="en-US" dirty="0" smtClean="0"/>
              <a:t> </a:t>
            </a:r>
            <a:r>
              <a:rPr lang="en-US" dirty="0" err="1" smtClean="0">
                <a:latin typeface="Times New Roman" panose="02020603050405020304" pitchFamily="18" charset="0"/>
                <a:cs typeface="Times New Roman" panose="02020603050405020304" pitchFamily="18" charset="0"/>
              </a:rPr>
              <a:t>người</a:t>
            </a:r>
            <a:r>
              <a:rPr lang="en-US" dirty="0" smtClean="0"/>
              <a:t> </a:t>
            </a:r>
            <a:r>
              <a:rPr lang="en-US" dirty="0" err="1" smtClean="0"/>
              <a:t>sức</a:t>
            </a:r>
            <a:r>
              <a:rPr lang="en-US" dirty="0" smtClean="0"/>
              <a:t> </a:t>
            </a:r>
            <a:r>
              <a:rPr lang="en-US" dirty="0" err="1" smtClean="0"/>
              <a:t>khỏe</a:t>
            </a:r>
            <a:r>
              <a:rPr lang="en-US" dirty="0" smtClean="0"/>
              <a:t> </a:t>
            </a:r>
            <a:r>
              <a:rPr lang="en-US" dirty="0" err="1" smtClean="0"/>
              <a:t>dồi</a:t>
            </a:r>
            <a:r>
              <a:rPr lang="en-US" dirty="0" smtClean="0"/>
              <a:t> </a:t>
            </a:r>
            <a:r>
              <a:rPr lang="en-US" dirty="0" err="1" smtClean="0"/>
              <a:t>dào</a:t>
            </a:r>
            <a:r>
              <a:rPr lang="en-US" dirty="0" smtClean="0"/>
              <a:t> </a:t>
            </a:r>
            <a:endParaRPr lang="en-US" dirty="0"/>
          </a:p>
        </p:txBody>
      </p:sp>
    </p:spTree>
    <p:extLst>
      <p:ext uri="{BB962C8B-B14F-4D97-AF65-F5344CB8AC3E}">
        <p14:creationId xmlns:p14="http://schemas.microsoft.com/office/powerpoint/2010/main" val="1194095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412750"/>
          </a:xfrm>
        </p:spPr>
        <p:txBody>
          <a:bodyPr>
            <a:normAutofit/>
          </a:bodyPr>
          <a:lstStyle/>
          <a:p>
            <a:pPr algn="ctr"/>
            <a:r>
              <a:rPr lang="en-US" dirty="0" smtClean="0">
                <a:latin typeface="Times New Roman" pitchFamily="18" charset="0"/>
                <a:cs typeface="Times New Roman" pitchFamily="18" charset="0"/>
              </a:rPr>
              <a:t>2. ĐỘNG TÁC 6 : CHÂN</a:t>
            </a:r>
            <a:endParaRPr lang="en-US" dirty="0"/>
          </a:p>
        </p:txBody>
      </p:sp>
      <p:pic>
        <p:nvPicPr>
          <p:cNvPr id="5" name="ĐỘNG TÁC 6.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876800" y="76200"/>
            <a:ext cx="4191000" cy="6781800"/>
          </a:xfrm>
        </p:spPr>
      </p:pic>
      <p:sp>
        <p:nvSpPr>
          <p:cNvPr id="4" name="Text Placeholder 3"/>
          <p:cNvSpPr>
            <a:spLocks noGrp="1"/>
          </p:cNvSpPr>
          <p:nvPr>
            <p:ph type="body" sz="half" idx="2"/>
          </p:nvPr>
        </p:nvSpPr>
        <p:spPr>
          <a:xfrm>
            <a:off x="228600" y="685800"/>
            <a:ext cx="4114800" cy="4691063"/>
          </a:xfrm>
        </p:spPr>
        <p:txBody>
          <a:bodyPr>
            <a:noAutofit/>
          </a:bodyPr>
          <a:lstStyle/>
          <a:p>
            <a:pPr marL="285750" indent="-285750">
              <a:spcAft>
                <a:spcPts val="600"/>
              </a:spcAft>
              <a:buFont typeface="Wingdings" pitchFamily="2" charset="2"/>
              <a:buChar char="Ø"/>
            </a:pPr>
            <a:r>
              <a:rPr lang="en-US" sz="1800" b="1" dirty="0" err="1" smtClean="0">
                <a:latin typeface="Times New Roman" pitchFamily="18" charset="0"/>
                <a:cs typeface="Times New Roman" pitchFamily="18" charset="0"/>
              </a:rPr>
              <a:t>Nhịp</a:t>
            </a:r>
            <a:r>
              <a:rPr lang="en-US" sz="1800" b="1" dirty="0" smtClean="0">
                <a:latin typeface="Times New Roman" pitchFamily="18" charset="0"/>
                <a:cs typeface="Times New Roman" pitchFamily="18" charset="0"/>
              </a:rPr>
              <a:t> 1 : </a:t>
            </a:r>
            <a:r>
              <a:rPr lang="en-US" sz="1800" b="1" dirty="0" err="1" smtClean="0">
                <a:latin typeface="Times New Roman" pitchFamily="18" charset="0"/>
                <a:cs typeface="Times New Roman" pitchFamily="18" charset="0"/>
              </a:rPr>
              <a:t>Nâng</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gối</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trái</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về</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trước</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hai</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tay</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lên</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cao</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chếch</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chữ</a:t>
            </a:r>
            <a:r>
              <a:rPr lang="en-US" sz="1800" b="1" dirty="0" smtClean="0">
                <a:latin typeface="Times New Roman" pitchFamily="18" charset="0"/>
                <a:cs typeface="Times New Roman" pitchFamily="18" charset="0"/>
              </a:rPr>
              <a:t> V.</a:t>
            </a:r>
          </a:p>
          <a:p>
            <a:pPr marL="285750" indent="-285750">
              <a:spcAft>
                <a:spcPts val="600"/>
              </a:spcAft>
              <a:buFont typeface="Wingdings" pitchFamily="2" charset="2"/>
              <a:buChar char="Ø"/>
            </a:pPr>
            <a:r>
              <a:rPr lang="en-US" sz="1800" b="1" dirty="0" err="1" smtClean="0">
                <a:latin typeface="Times New Roman" pitchFamily="18" charset="0"/>
                <a:cs typeface="Times New Roman" pitchFamily="18" charset="0"/>
              </a:rPr>
              <a:t>Nhịp</a:t>
            </a:r>
            <a:r>
              <a:rPr lang="en-US" sz="1800" b="1" dirty="0" smtClean="0">
                <a:latin typeface="Times New Roman" pitchFamily="18" charset="0"/>
                <a:cs typeface="Times New Roman" pitchFamily="18" charset="0"/>
              </a:rPr>
              <a:t> 2 : </a:t>
            </a:r>
            <a:r>
              <a:rPr lang="en-US" sz="1800" b="1" dirty="0" err="1" smtClean="0">
                <a:latin typeface="Times New Roman" pitchFamily="18" charset="0"/>
                <a:cs typeface="Times New Roman" pitchFamily="18" charset="0"/>
              </a:rPr>
              <a:t>Khép</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chân</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hai</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tay</a:t>
            </a:r>
            <a:r>
              <a:rPr lang="en-US" sz="1800" b="1" dirty="0" smtClean="0">
                <a:latin typeface="Times New Roman" pitchFamily="18" charset="0"/>
                <a:cs typeface="Times New Roman" pitchFamily="18" charset="0"/>
              </a:rPr>
              <a:t> co </a:t>
            </a:r>
            <a:r>
              <a:rPr lang="en-US" sz="1800" b="1" dirty="0" err="1" smtClean="0">
                <a:latin typeface="Times New Roman" pitchFamily="18" charset="0"/>
                <a:cs typeface="Times New Roman" pitchFamily="18" charset="0"/>
              </a:rPr>
              <a:t>chạm</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vai</a:t>
            </a:r>
            <a:r>
              <a:rPr lang="en-US" sz="1800" b="1" dirty="0" smtClean="0">
                <a:latin typeface="Times New Roman" pitchFamily="18" charset="0"/>
                <a:cs typeface="Times New Roman" pitchFamily="18" charset="0"/>
              </a:rPr>
              <a:t>.</a:t>
            </a:r>
          </a:p>
          <a:p>
            <a:pPr marL="285750" indent="-285750">
              <a:spcAft>
                <a:spcPts val="600"/>
              </a:spcAft>
              <a:buFont typeface="Wingdings" pitchFamily="2" charset="2"/>
              <a:buChar char="Ø"/>
            </a:pPr>
            <a:r>
              <a:rPr lang="en-US" sz="1800" b="1" dirty="0" err="1" smtClean="0">
                <a:latin typeface="Times New Roman" pitchFamily="18" charset="0"/>
                <a:cs typeface="Times New Roman" pitchFamily="18" charset="0"/>
              </a:rPr>
              <a:t>Nhịp</a:t>
            </a:r>
            <a:r>
              <a:rPr lang="en-US" sz="1800" b="1" dirty="0" smtClean="0">
                <a:latin typeface="Times New Roman" pitchFamily="18" charset="0"/>
                <a:cs typeface="Times New Roman" pitchFamily="18" charset="0"/>
              </a:rPr>
              <a:t> 3 : </a:t>
            </a:r>
            <a:r>
              <a:rPr lang="en-US" sz="1800" b="1" dirty="0" err="1" smtClean="0">
                <a:latin typeface="Times New Roman" pitchFamily="18" charset="0"/>
                <a:cs typeface="Times New Roman" pitchFamily="18" charset="0"/>
              </a:rPr>
              <a:t>Tương</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tự</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Nhịp</a:t>
            </a:r>
            <a:r>
              <a:rPr lang="en-US" sz="1800" b="1" dirty="0" smtClean="0">
                <a:latin typeface="Times New Roman" pitchFamily="18" charset="0"/>
                <a:cs typeface="Times New Roman" pitchFamily="18" charset="0"/>
              </a:rPr>
              <a:t> 1, </a:t>
            </a:r>
            <a:r>
              <a:rPr lang="en-US" sz="1800" b="1" dirty="0" err="1" smtClean="0">
                <a:latin typeface="Times New Roman" pitchFamily="18" charset="0"/>
                <a:cs typeface="Times New Roman" pitchFamily="18" charset="0"/>
              </a:rPr>
              <a:t>nhưng</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đổi</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chân</a:t>
            </a:r>
            <a:r>
              <a:rPr lang="en-US" sz="1800" b="1" dirty="0" smtClean="0">
                <a:latin typeface="Times New Roman" pitchFamily="18" charset="0"/>
                <a:cs typeface="Times New Roman" pitchFamily="18" charset="0"/>
              </a:rPr>
              <a:t>.</a:t>
            </a:r>
          </a:p>
          <a:p>
            <a:pPr marL="285750" indent="-285750">
              <a:spcAft>
                <a:spcPts val="600"/>
              </a:spcAft>
              <a:buFont typeface="Wingdings" pitchFamily="2" charset="2"/>
              <a:buChar char="Ø"/>
            </a:pPr>
            <a:r>
              <a:rPr lang="en-US" sz="1800" b="1" dirty="0" err="1" smtClean="0">
                <a:latin typeface="Times New Roman" pitchFamily="18" charset="0"/>
                <a:cs typeface="Times New Roman" pitchFamily="18" charset="0"/>
              </a:rPr>
              <a:t>Nhịp</a:t>
            </a:r>
            <a:r>
              <a:rPr lang="en-US" sz="1800" b="1" dirty="0" smtClean="0">
                <a:latin typeface="Times New Roman" pitchFamily="18" charset="0"/>
                <a:cs typeface="Times New Roman" pitchFamily="18" charset="0"/>
              </a:rPr>
              <a:t> 4 : </a:t>
            </a:r>
            <a:r>
              <a:rPr lang="en-US" sz="1800" b="1" dirty="0" err="1" smtClean="0">
                <a:latin typeface="Times New Roman" pitchFamily="18" charset="0"/>
                <a:cs typeface="Times New Roman" pitchFamily="18" charset="0"/>
              </a:rPr>
              <a:t>Tương</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tự</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như</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Nhịp</a:t>
            </a:r>
            <a:r>
              <a:rPr lang="en-US" sz="1800" b="1" dirty="0" smtClean="0">
                <a:latin typeface="Times New Roman" pitchFamily="18" charset="0"/>
                <a:cs typeface="Times New Roman" pitchFamily="18" charset="0"/>
              </a:rPr>
              <a:t> 2.</a:t>
            </a:r>
          </a:p>
          <a:p>
            <a:pPr marL="285750" indent="-285750">
              <a:spcAft>
                <a:spcPts val="600"/>
              </a:spcAft>
              <a:buFont typeface="Wingdings" pitchFamily="2" charset="2"/>
              <a:buChar char="Ø"/>
            </a:pPr>
            <a:r>
              <a:rPr lang="en-US" sz="1800" b="1" dirty="0" err="1" smtClean="0">
                <a:latin typeface="Times New Roman" pitchFamily="18" charset="0"/>
                <a:cs typeface="Times New Roman" pitchFamily="18" charset="0"/>
              </a:rPr>
              <a:t>Nhịp</a:t>
            </a:r>
            <a:r>
              <a:rPr lang="en-US" sz="1800" b="1" dirty="0" smtClean="0">
                <a:latin typeface="Times New Roman" pitchFamily="18" charset="0"/>
                <a:cs typeface="Times New Roman" pitchFamily="18" charset="0"/>
              </a:rPr>
              <a:t> 5 : </a:t>
            </a:r>
            <a:r>
              <a:rPr lang="en-US" sz="1800" b="1" dirty="0" err="1" smtClean="0">
                <a:latin typeface="Times New Roman" pitchFamily="18" charset="0"/>
                <a:cs typeface="Times New Roman" pitchFamily="18" charset="0"/>
              </a:rPr>
              <a:t>Chân</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trái</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lăng</a:t>
            </a:r>
            <a:r>
              <a:rPr lang="en-US" sz="1800" b="1" dirty="0" smtClean="0">
                <a:latin typeface="Times New Roman" pitchFamily="18" charset="0"/>
                <a:cs typeface="Times New Roman" pitchFamily="18" charset="0"/>
              </a:rPr>
              <a:t> sang </a:t>
            </a:r>
            <a:r>
              <a:rPr lang="en-US" sz="1800" b="1" dirty="0" err="1" smtClean="0">
                <a:latin typeface="Times New Roman" pitchFamily="18" charset="0"/>
                <a:cs typeface="Times New Roman" pitchFamily="18" charset="0"/>
              </a:rPr>
              <a:t>trái</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chếch</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dưới</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hai</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tay</a:t>
            </a:r>
            <a:r>
              <a:rPr lang="en-US" sz="1800" b="1" dirty="0" smtClean="0">
                <a:latin typeface="Times New Roman" pitchFamily="18" charset="0"/>
                <a:cs typeface="Times New Roman" pitchFamily="18" charset="0"/>
              </a:rPr>
              <a:t> dang </a:t>
            </a:r>
            <a:r>
              <a:rPr lang="en-US" sz="1800" b="1" dirty="0" err="1" smtClean="0">
                <a:latin typeface="Times New Roman" pitchFamily="18" charset="0"/>
                <a:cs typeface="Times New Roman" pitchFamily="18" charset="0"/>
              </a:rPr>
              <a:t>ngang</a:t>
            </a:r>
            <a:r>
              <a:rPr lang="en-US" sz="1800" b="1" dirty="0" smtClean="0">
                <a:latin typeface="Times New Roman" pitchFamily="18" charset="0"/>
                <a:cs typeface="Times New Roman" pitchFamily="18" charset="0"/>
              </a:rPr>
              <a:t>.</a:t>
            </a:r>
          </a:p>
          <a:p>
            <a:pPr marL="285750" indent="-285750">
              <a:spcAft>
                <a:spcPts val="600"/>
              </a:spcAft>
              <a:buFont typeface="Wingdings" pitchFamily="2" charset="2"/>
              <a:buChar char="Ø"/>
            </a:pPr>
            <a:r>
              <a:rPr lang="en-US" sz="1800" b="1" dirty="0" err="1" smtClean="0">
                <a:latin typeface="Times New Roman" pitchFamily="18" charset="0"/>
                <a:cs typeface="Times New Roman" pitchFamily="18" charset="0"/>
              </a:rPr>
              <a:t>Nhịp</a:t>
            </a:r>
            <a:r>
              <a:rPr lang="en-US" sz="1800" b="1" dirty="0" smtClean="0">
                <a:latin typeface="Times New Roman" pitchFamily="18" charset="0"/>
                <a:cs typeface="Times New Roman" pitchFamily="18" charset="0"/>
              </a:rPr>
              <a:t> 6 : </a:t>
            </a:r>
            <a:r>
              <a:rPr lang="en-US" sz="1800" b="1" dirty="0" err="1" smtClean="0">
                <a:latin typeface="Times New Roman" pitchFamily="18" charset="0"/>
                <a:cs typeface="Times New Roman" pitchFamily="18" charset="0"/>
              </a:rPr>
              <a:t>Khép</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chân</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về</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tư</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thế</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chuẩn</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bị</a:t>
            </a:r>
            <a:r>
              <a:rPr lang="en-US" sz="1800" b="1" dirty="0" smtClean="0">
                <a:latin typeface="Times New Roman" pitchFamily="18" charset="0"/>
                <a:cs typeface="Times New Roman" pitchFamily="18" charset="0"/>
              </a:rPr>
              <a:t>.</a:t>
            </a:r>
          </a:p>
          <a:p>
            <a:pPr marL="285750" indent="-285750">
              <a:spcAft>
                <a:spcPts val="600"/>
              </a:spcAft>
              <a:buFont typeface="Wingdings" pitchFamily="2" charset="2"/>
              <a:buChar char="Ø"/>
            </a:pPr>
            <a:r>
              <a:rPr lang="en-US" sz="1800" b="1" dirty="0" err="1" smtClean="0">
                <a:latin typeface="Times New Roman" pitchFamily="18" charset="0"/>
                <a:cs typeface="Times New Roman" pitchFamily="18" charset="0"/>
              </a:rPr>
              <a:t>Nhịp</a:t>
            </a:r>
            <a:r>
              <a:rPr lang="en-US" sz="1800" b="1" dirty="0" smtClean="0">
                <a:latin typeface="Times New Roman" pitchFamily="18" charset="0"/>
                <a:cs typeface="Times New Roman" pitchFamily="18" charset="0"/>
              </a:rPr>
              <a:t> 7 : </a:t>
            </a:r>
            <a:r>
              <a:rPr lang="en-US" sz="1800" b="1" dirty="0" err="1" smtClean="0">
                <a:latin typeface="Times New Roman" pitchFamily="18" charset="0"/>
                <a:cs typeface="Times New Roman" pitchFamily="18" charset="0"/>
              </a:rPr>
              <a:t>Tương</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tự</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như</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Nhịp</a:t>
            </a:r>
            <a:r>
              <a:rPr lang="en-US" sz="1800" b="1" dirty="0" smtClean="0">
                <a:latin typeface="Times New Roman" pitchFamily="18" charset="0"/>
                <a:cs typeface="Times New Roman" pitchFamily="18" charset="0"/>
              </a:rPr>
              <a:t> 5, </a:t>
            </a:r>
            <a:r>
              <a:rPr lang="en-US" sz="1800" b="1" dirty="0" err="1" smtClean="0">
                <a:latin typeface="Times New Roman" pitchFamily="18" charset="0"/>
                <a:cs typeface="Times New Roman" pitchFamily="18" charset="0"/>
              </a:rPr>
              <a:t>nhưng</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đổi</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chân</a:t>
            </a:r>
            <a:r>
              <a:rPr lang="en-US" sz="1800" b="1" dirty="0" smtClean="0">
                <a:latin typeface="Times New Roman" pitchFamily="18" charset="0"/>
                <a:cs typeface="Times New Roman" pitchFamily="18" charset="0"/>
              </a:rPr>
              <a:t>.</a:t>
            </a:r>
          </a:p>
          <a:p>
            <a:pPr marL="285750" indent="-285750">
              <a:spcAft>
                <a:spcPts val="600"/>
              </a:spcAft>
              <a:buFont typeface="Wingdings" pitchFamily="2" charset="2"/>
              <a:buChar char="Ø"/>
            </a:pPr>
            <a:r>
              <a:rPr lang="en-US" sz="1800" b="1" dirty="0" err="1" smtClean="0">
                <a:latin typeface="Times New Roman" pitchFamily="18" charset="0"/>
                <a:cs typeface="Times New Roman" pitchFamily="18" charset="0"/>
              </a:rPr>
              <a:t>Nhịp</a:t>
            </a:r>
            <a:r>
              <a:rPr lang="en-US" sz="1800" b="1" dirty="0" smtClean="0">
                <a:latin typeface="Times New Roman" pitchFamily="18" charset="0"/>
                <a:cs typeface="Times New Roman" pitchFamily="18" charset="0"/>
              </a:rPr>
              <a:t> 8 : </a:t>
            </a:r>
            <a:r>
              <a:rPr lang="en-US" sz="1800" b="1" dirty="0" err="1" smtClean="0">
                <a:latin typeface="Times New Roman" pitchFamily="18" charset="0"/>
                <a:cs typeface="Times New Roman" pitchFamily="18" charset="0"/>
              </a:rPr>
              <a:t>Khép</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chân</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về</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tư</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thế</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chuẩn</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bị</a:t>
            </a:r>
            <a:r>
              <a:rPr lang="en-US" sz="1800" b="1" dirty="0" smtClean="0">
                <a:latin typeface="Times New Roman" pitchFamily="18" charset="0"/>
                <a:cs typeface="Times New Roman" pitchFamily="18" charset="0"/>
              </a:rPr>
              <a:t>.</a:t>
            </a:r>
          </a:p>
          <a:p>
            <a:pPr>
              <a:spcAft>
                <a:spcPts val="600"/>
              </a:spcAft>
            </a:pPr>
            <a:r>
              <a:rPr lang="en-US" sz="1800" b="1" dirty="0" err="1" smtClean="0">
                <a:latin typeface="Times New Roman" pitchFamily="18" charset="0"/>
                <a:cs typeface="Times New Roman" pitchFamily="18" charset="0"/>
              </a:rPr>
              <a:t>Thực</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hiện</a:t>
            </a:r>
            <a:r>
              <a:rPr lang="en-US" sz="1800" b="1" dirty="0" smtClean="0">
                <a:latin typeface="Times New Roman" pitchFamily="18" charset="0"/>
                <a:cs typeface="Times New Roman" pitchFamily="18" charset="0"/>
              </a:rPr>
              <a:t> 2 </a:t>
            </a:r>
            <a:r>
              <a:rPr lang="en-US" sz="1800" b="1" dirty="0" err="1" smtClean="0">
                <a:latin typeface="Times New Roman" pitchFamily="18" charset="0"/>
                <a:cs typeface="Times New Roman" pitchFamily="18" charset="0"/>
              </a:rPr>
              <a:t>lần</a:t>
            </a:r>
            <a:r>
              <a:rPr lang="en-US" sz="1800" b="1" dirty="0" smtClean="0">
                <a:latin typeface="Times New Roman" pitchFamily="18" charset="0"/>
                <a:cs typeface="Times New Roman" pitchFamily="18" charset="0"/>
              </a:rPr>
              <a:t> 8 </a:t>
            </a:r>
            <a:r>
              <a:rPr lang="en-US" sz="1800" b="1" dirty="0" err="1" smtClean="0">
                <a:latin typeface="Times New Roman" pitchFamily="18" charset="0"/>
                <a:cs typeface="Times New Roman" pitchFamily="18" charset="0"/>
              </a:rPr>
              <a:t>nhịp</a:t>
            </a:r>
            <a:endParaRPr lang="en-US" sz="1800" b="1" dirty="0" smtClean="0">
              <a:latin typeface="Times New Roman" pitchFamily="18" charset="0"/>
              <a:cs typeface="Times New Roman" pitchFamily="18" charset="0"/>
            </a:endParaRPr>
          </a:p>
          <a:p>
            <a:endParaRPr lang="en-US" sz="1800" dirty="0" smtClean="0"/>
          </a:p>
          <a:p>
            <a:endParaRPr lang="en-US" sz="1800" dirty="0"/>
          </a:p>
        </p:txBody>
      </p:sp>
    </p:spTree>
    <p:extLst>
      <p:ext uri="{BB962C8B-B14F-4D97-AF65-F5344CB8AC3E}">
        <p14:creationId xmlns:p14="http://schemas.microsoft.com/office/powerpoint/2010/main" val="218226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Effect transition="in" filter="fade">
                                      <p:cBhvr>
                                        <p:cTn id="56" dur="1000"/>
                                        <p:tgtEl>
                                          <p:spTgt spid="4">
                                            <p:txEl>
                                              <p:pRg st="7" end="7"/>
                                            </p:txEl>
                                          </p:spTgt>
                                        </p:tgtEl>
                                      </p:cBhvr>
                                    </p:animEffect>
                                    <p:anim calcmode="lin" valueType="num">
                                      <p:cBhvr>
                                        <p:cTn id="5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8" end="8"/>
                                            </p:txEl>
                                          </p:spTgt>
                                        </p:tgtEl>
                                        <p:attrNameLst>
                                          <p:attrName>style.visibility</p:attrName>
                                        </p:attrNameLst>
                                      </p:cBhvr>
                                      <p:to>
                                        <p:strVal val="visible"/>
                                      </p:to>
                                    </p:set>
                                    <p:animEffect transition="in" filter="fade">
                                      <p:cBhvr>
                                        <p:cTn id="63" dur="1000"/>
                                        <p:tgtEl>
                                          <p:spTgt spid="4">
                                            <p:txEl>
                                              <p:pRg st="8" end="8"/>
                                            </p:txEl>
                                          </p:spTgt>
                                        </p:tgtEl>
                                      </p:cBhvr>
                                    </p:animEffect>
                                    <p:anim calcmode="lin" valueType="num">
                                      <p:cBhvr>
                                        <p:cTn id="64"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1" presetClass="entr" presetSubtype="1"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wheel(1)">
                                      <p:cBhvr>
                                        <p:cTn id="7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1"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62"/>
            <a:ext cx="8229600" cy="487362"/>
          </a:xfrm>
        </p:spPr>
        <p:txBody>
          <a:bodyPr>
            <a:normAutofit/>
          </a:bodyPr>
          <a:lstStyle/>
          <a:p>
            <a:r>
              <a:rPr lang="en-US" sz="2000" b="1" dirty="0" smtClean="0">
                <a:latin typeface="Times New Roman" pitchFamily="18" charset="0"/>
                <a:cs typeface="Times New Roman" pitchFamily="18" charset="0"/>
              </a:rPr>
              <a:t>ĐỘNG TÁC 5 – ĐỘNG TÁC 6</a:t>
            </a:r>
            <a:endParaRPr lang="en-US" sz="2000" b="1" dirty="0">
              <a:latin typeface="Times New Roman" pitchFamily="18" charset="0"/>
              <a:cs typeface="Times New Roman" pitchFamily="18" charset="0"/>
            </a:endParaRPr>
          </a:p>
        </p:txBody>
      </p:sp>
      <p:pic>
        <p:nvPicPr>
          <p:cNvPr id="4" name="ĐỘNG TÁC 5 ( NGHIÊNG LƯỜN ) - ĐỘNG TÁC 6 ( CHÂN ).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09800" y="381000"/>
            <a:ext cx="4800600" cy="6477000"/>
          </a:xfrm>
        </p:spPr>
      </p:pic>
    </p:spTree>
    <p:extLst>
      <p:ext uri="{BB962C8B-B14F-4D97-AF65-F5344CB8AC3E}">
        <p14:creationId xmlns:p14="http://schemas.microsoft.com/office/powerpoint/2010/main" val="40857677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152400"/>
            <a:ext cx="3962400" cy="460375"/>
          </a:xfrm>
        </p:spPr>
        <p:txBody>
          <a:bodyPr>
            <a:normAutofit fontScale="90000"/>
          </a:bodyPr>
          <a:lstStyle/>
          <a:p>
            <a:r>
              <a:rPr lang="en-US" sz="1600" b="1" dirty="0" smtClean="0">
                <a:latin typeface="Times New Roman" pitchFamily="18" charset="0"/>
                <a:cs typeface="Times New Roman" pitchFamily="18" charset="0"/>
              </a:rPr>
              <a:t>III. ĐÁ CẦU </a:t>
            </a:r>
            <a:br>
              <a:rPr lang="en-US" sz="1600" b="1" dirty="0" smtClean="0">
                <a:latin typeface="Times New Roman" pitchFamily="18" charset="0"/>
                <a:cs typeface="Times New Roman" pitchFamily="18" charset="0"/>
              </a:rPr>
            </a:br>
            <a:r>
              <a:rPr lang="en-US" sz="2200" b="1" dirty="0" smtClean="0">
                <a:latin typeface="Times New Roman" pitchFamily="18" charset="0"/>
                <a:cs typeface="Times New Roman" pitchFamily="18" charset="0"/>
              </a:rPr>
              <a:t>ÔN KỸ THUẬT TÂNG BÚNG CẦU BẰNG MU BÀN CHÂN</a:t>
            </a:r>
            <a:endParaRPr lang="en-US" sz="2200" b="1" dirty="0">
              <a:latin typeface="Times New Roman" pitchFamily="18" charset="0"/>
              <a:cs typeface="Times New Roman" pitchFamily="18" charset="0"/>
            </a:endParaRPr>
          </a:p>
        </p:txBody>
      </p:sp>
      <p:sp>
        <p:nvSpPr>
          <p:cNvPr id="3" name="Subtitle 2"/>
          <p:cNvSpPr>
            <a:spLocks noGrp="1"/>
          </p:cNvSpPr>
          <p:nvPr>
            <p:ph type="subTitle" idx="1"/>
          </p:nvPr>
        </p:nvSpPr>
        <p:spPr>
          <a:xfrm>
            <a:off x="304800" y="609600"/>
            <a:ext cx="8305800" cy="5105400"/>
          </a:xfrm>
          <a:noFill/>
        </p:spPr>
        <p:txBody>
          <a:bodyPr>
            <a:noAutofit/>
          </a:bodyPr>
          <a:lstStyle/>
          <a:p>
            <a:pPr algn="l"/>
            <a:endParaRPr lang="en-US" sz="1600" dirty="0" smtClean="0">
              <a:solidFill>
                <a:schemeClr val="tx1"/>
              </a:solidFill>
              <a:latin typeface="Times New Roman" pitchFamily="18" charset="0"/>
              <a:cs typeface="Times New Roman" pitchFamily="18" charset="0"/>
            </a:endParaRPr>
          </a:p>
          <a:p>
            <a:r>
              <a:rPr lang="en-US" sz="1800" dirty="0" smtClean="0">
                <a:solidFill>
                  <a:schemeClr val="tx1"/>
                </a:solidFill>
                <a:latin typeface="Times New Roman" pitchFamily="18" charset="0"/>
                <a:cs typeface="Times New Roman" pitchFamily="18" charset="0"/>
              </a:rPr>
              <a:t>1.TÂNG </a:t>
            </a:r>
            <a:r>
              <a:rPr lang="en-US" sz="1800" dirty="0">
                <a:solidFill>
                  <a:schemeClr val="tx1"/>
                </a:solidFill>
                <a:latin typeface="Times New Roman" pitchFamily="18" charset="0"/>
                <a:cs typeface="Times New Roman" pitchFamily="18" charset="0"/>
              </a:rPr>
              <a:t>CẦU BẰNG MU BÀN CHÂN</a:t>
            </a:r>
          </a:p>
          <a:p>
            <a:endParaRPr lang="en-US" sz="1600" b="1" dirty="0">
              <a:solidFill>
                <a:schemeClr val="tx1"/>
              </a:solidFill>
              <a:latin typeface="Times New Roman" pitchFamily="18" charset="0"/>
              <a:cs typeface="Times New Roman" pitchFamily="18" charset="0"/>
            </a:endParaRPr>
          </a:p>
          <a:p>
            <a:pPr algn="l"/>
            <a:r>
              <a:rPr lang="vi-VN" sz="1800" b="1" dirty="0">
                <a:solidFill>
                  <a:schemeClr val="tx1"/>
                </a:solidFill>
                <a:latin typeface="+mj-lt"/>
              </a:rPr>
              <a:t>TTCB :</a:t>
            </a:r>
            <a:r>
              <a:rPr lang="vi-VN" sz="1800" dirty="0">
                <a:solidFill>
                  <a:schemeClr val="tx1"/>
                </a:solidFill>
                <a:latin typeface="+mj-lt"/>
              </a:rPr>
              <a:t> Đứng chân thuận sau, chân kia trước. Hai chân chùng gối trọng tâm cơ thể hơi thấp, lưng hơi khom, hai tay buông tự nhiên để giữ thăng bằng</a:t>
            </a:r>
            <a:r>
              <a:rPr lang="vi-VN" sz="1800" dirty="0">
                <a:solidFill>
                  <a:schemeClr val="tx1"/>
                </a:solidFill>
              </a:rPr>
              <a:t>.</a:t>
            </a:r>
            <a:endParaRPr lang="en-US" sz="1800" dirty="0">
              <a:solidFill>
                <a:schemeClr val="tx1"/>
              </a:solidFill>
              <a:cs typeface="Times New Roman" pitchFamily="18" charset="0"/>
            </a:endParaRPr>
          </a:p>
          <a:p>
            <a:pPr algn="l"/>
            <a:r>
              <a:rPr lang="vi-VN" sz="1800" dirty="0">
                <a:solidFill>
                  <a:schemeClr val="tx1"/>
                </a:solidFill>
                <a:latin typeface="Times New Roman" panose="02020603050405020304" pitchFamily="18" charset="0"/>
                <a:cs typeface="Times New Roman" panose="02020603050405020304" pitchFamily="18" charset="0"/>
              </a:rPr>
              <a:t>Động tác : Khi xác định được điểm rơi của cầu ở cách xa người, người tập nhanh chống chuyển trọng tâm cơ thể sang chân trước, chân sau (chân trái) lướt nhanh ra trước, hướng về phía cầu rơi. Lúc này người hơi ngã về sau, chân đà gần như duỗi thẳng hết, mu bàn chân duỗi thẳng tiếp xúc với cầu. Khi cầu rơi cách sân khoảng 20cm, đồng thời với việc gập nhanh bàn chân, để mu bàn chân tiếp xúc với cầu. Nhờ lực bật như búng vào cầu, mà cầu bay thẳng đứng cao 2-3 cm mà cũng vì vậy có tên động tác là tâng “búng” cầu. Sau khi mu bàn chân tiếp xúc với cầu, chân đá đưa nhanh về TTCB để thực hiện lần đá tiếp theo sang chân đối phương</a:t>
            </a:r>
            <a:endParaRPr lang="en-US" sz="1800" dirty="0">
              <a:solidFill>
                <a:schemeClr val="tx1"/>
              </a:solidFill>
              <a:latin typeface="Times New Roman" pitchFamily="18" charset="0"/>
              <a:cs typeface="Times New Roman" pitchFamily="18" charset="0"/>
            </a:endParaRPr>
          </a:p>
          <a:p>
            <a:r>
              <a:rPr lang="en-US" sz="1800" dirty="0">
                <a:solidFill>
                  <a:schemeClr val="tx1"/>
                </a:solidFill>
                <a:latin typeface="Times New Roman" pitchFamily="18" charset="0"/>
                <a:cs typeface="Times New Roman" pitchFamily="18" charset="0"/>
              </a:rPr>
              <a:t>2.CHUYỀN CẦU BẰNG MU BÀN </a:t>
            </a:r>
            <a:r>
              <a:rPr lang="en-US" sz="1800" dirty="0" smtClean="0">
                <a:solidFill>
                  <a:schemeClr val="tx1"/>
                </a:solidFill>
                <a:latin typeface="Times New Roman" panose="02020603050405020304" pitchFamily="18" charset="0"/>
                <a:cs typeface="Times New Roman" panose="02020603050405020304" pitchFamily="18" charset="0"/>
              </a:rPr>
              <a:t>CHÂN</a:t>
            </a:r>
          </a:p>
          <a:p>
            <a:endParaRPr lang="en-US" sz="1800" dirty="0">
              <a:solidFill>
                <a:schemeClr val="tx1"/>
              </a:solidFill>
              <a:latin typeface="Times New Roman" panose="02020603050405020304" pitchFamily="18" charset="0"/>
              <a:cs typeface="Times New Roman" panose="02020603050405020304" pitchFamily="18" charset="0"/>
            </a:endParaRPr>
          </a:p>
          <a:p>
            <a:pPr algn="l"/>
            <a:r>
              <a:rPr lang="en-US" sz="1800" dirty="0">
                <a:solidFill>
                  <a:schemeClr val="tx1"/>
                </a:solidFill>
              </a:rPr>
              <a:t>- </a:t>
            </a:r>
            <a:r>
              <a:rPr lang="en-US" sz="1800" b="1" dirty="0">
                <a:solidFill>
                  <a:schemeClr val="tx1"/>
                </a:solidFill>
                <a:latin typeface="Times New Roman" panose="02020603050405020304" pitchFamily="18" charset="0"/>
                <a:cs typeface="Times New Roman" panose="02020603050405020304" pitchFamily="18" charset="0"/>
              </a:rPr>
              <a:t>TTCB</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Như</a:t>
            </a:r>
            <a:r>
              <a:rPr lang="en-US" sz="1800" dirty="0">
                <a:solidFill>
                  <a:schemeClr val="tx1"/>
                </a:solidFill>
                <a:latin typeface="Times New Roman" panose="02020603050405020304" pitchFamily="18" charset="0"/>
                <a:cs typeface="Times New Roman" panose="02020603050405020304" pitchFamily="18" charset="0"/>
              </a:rPr>
              <a:t> TTCB </a:t>
            </a:r>
            <a:r>
              <a:rPr lang="en-US" sz="1800" dirty="0" err="1">
                <a:solidFill>
                  <a:schemeClr val="tx1"/>
                </a:solidFill>
                <a:latin typeface="Times New Roman" panose="02020603050405020304" pitchFamily="18" charset="0"/>
                <a:cs typeface="Times New Roman" panose="02020603050405020304" pitchFamily="18" charset="0"/>
              </a:rPr>
              <a:t>tâng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cầu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bằng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đùi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nhưng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trọng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tâm</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cao</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hơn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một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chút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lưng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thẳng</a:t>
            </a:r>
            <a:r>
              <a:rPr lang="en-US" sz="1800" dirty="0">
                <a:solidFill>
                  <a:schemeClr val="tx1"/>
                </a:solidFill>
                <a:latin typeface="Times New Roman" panose="02020603050405020304" pitchFamily="18" charset="0"/>
                <a:cs typeface="Times New Roman" panose="02020603050405020304" pitchFamily="18" charset="0"/>
              </a:rPr>
              <a:t>.</a:t>
            </a:r>
          </a:p>
          <a:p>
            <a:pPr algn="l"/>
            <a:r>
              <a:rPr lang="en-US" sz="1800"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Động</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tác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chuyền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cầu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trọng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tâm</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cơ</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thể</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chuyển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về</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phía</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trước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chân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sau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chân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chuyền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cầu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lăng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nhanh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về</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trước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duỗi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lăng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cẳng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chân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và</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mũi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chân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theo</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hướng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chuyền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cầu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để</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tiếp</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xúc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cầu</a:t>
            </a:r>
            <a:r>
              <a:rPr lang="en-US" sz="1800" dirty="0">
                <a:solidFill>
                  <a:schemeClr val="tx1"/>
                </a:solidFill>
                <a:latin typeface="Times New Roman" panose="02020603050405020304" pitchFamily="18" charset="0"/>
                <a:cs typeface="Times New Roman" panose="02020603050405020304" pitchFamily="18" charset="0"/>
              </a:rPr>
              <a:t> ở mu </a:t>
            </a:r>
            <a:r>
              <a:rPr lang="en-US" sz="1800" dirty="0" err="1">
                <a:solidFill>
                  <a:schemeClr val="tx1"/>
                </a:solidFill>
                <a:latin typeface="Times New Roman" panose="02020603050405020304" pitchFamily="18" charset="0"/>
                <a:cs typeface="Times New Roman" panose="02020603050405020304" pitchFamily="18" charset="0"/>
              </a:rPr>
              <a:t>bàn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chân</a:t>
            </a:r>
            <a:r>
              <a:rPr lang="en-US" sz="1800" dirty="0">
                <a:solidFill>
                  <a:schemeClr val="tx1"/>
                </a:solidFill>
                <a:latin typeface="Times New Roman" panose="02020603050405020304" pitchFamily="18" charset="0"/>
                <a:cs typeface="Times New Roman" panose="02020603050405020304" pitchFamily="18" charset="0"/>
              </a:rPr>
              <a:t>(</a:t>
            </a:r>
            <a:r>
              <a:rPr lang="en-US" sz="1800" dirty="0" err="1">
                <a:solidFill>
                  <a:schemeClr val="tx1"/>
                </a:solidFill>
                <a:latin typeface="Times New Roman" panose="02020603050405020304" pitchFamily="18" charset="0"/>
                <a:cs typeface="Times New Roman" panose="02020603050405020304" pitchFamily="18" charset="0"/>
              </a:rPr>
              <a:t>tầm</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cao</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khoảng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từ</a:t>
            </a:r>
            <a:r>
              <a:rPr lang="en-US" sz="1800" dirty="0">
                <a:solidFill>
                  <a:schemeClr val="tx1"/>
                </a:solidFill>
                <a:latin typeface="Times New Roman" panose="02020603050405020304" pitchFamily="18" charset="0"/>
                <a:cs typeface="Times New Roman" panose="02020603050405020304" pitchFamily="18" charset="0"/>
              </a:rPr>
              <a:t> 40-50cm so </a:t>
            </a:r>
            <a:r>
              <a:rPr lang="en-US" sz="1800" dirty="0" err="1">
                <a:solidFill>
                  <a:schemeClr val="tx1"/>
                </a:solidFill>
                <a:latin typeface="Times New Roman" panose="02020603050405020304" pitchFamily="18" charset="0"/>
                <a:cs typeface="Times New Roman" panose="02020603050405020304" pitchFamily="18" charset="0"/>
              </a:rPr>
              <a:t>với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mặt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đất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Sau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tiếp</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xúc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cầu</a:t>
            </a:r>
            <a:r>
              <a:rPr lang="en-US" sz="1800" dirty="0">
                <a:solidFill>
                  <a:schemeClr val="tx1"/>
                </a:solidFill>
                <a:latin typeface="Times New Roman" panose="02020603050405020304" pitchFamily="18" charset="0"/>
                <a:cs typeface="Times New Roman" panose="02020603050405020304" pitchFamily="18" charset="0"/>
              </a:rPr>
              <a:t> bay </a:t>
            </a:r>
            <a:r>
              <a:rPr lang="en-US" sz="1800" dirty="0" err="1">
                <a:solidFill>
                  <a:schemeClr val="tx1"/>
                </a:solidFill>
                <a:latin typeface="Times New Roman" panose="02020603050405020304" pitchFamily="18" charset="0"/>
                <a:cs typeface="Times New Roman" panose="02020603050405020304" pitchFamily="18" charset="0"/>
              </a:rPr>
              <a:t>theo</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vòng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cung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về</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hướng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định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chuyền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Chân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đá</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dừng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lại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và</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về</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vị</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trí</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chuẩn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bị</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để</a:t>
            </a:r>
            <a:r>
              <a:rPr lang="en-US" sz="1800" dirty="0">
                <a:solidFill>
                  <a:schemeClr val="tx1"/>
                </a:solidFill>
                <a:latin typeface="Times New Roman" panose="02020603050405020304" pitchFamily="18" charset="0"/>
                <a:cs typeface="Times New Roman" panose="02020603050405020304" pitchFamily="18" charset="0"/>
              </a:rPr>
              <a:t> di </a:t>
            </a:r>
            <a:r>
              <a:rPr lang="en-US" sz="1800" dirty="0" err="1">
                <a:solidFill>
                  <a:schemeClr val="tx1"/>
                </a:solidFill>
                <a:latin typeface="Times New Roman" panose="02020603050405020304" pitchFamily="18" charset="0"/>
                <a:cs typeface="Times New Roman" panose="02020603050405020304" pitchFamily="18" charset="0"/>
              </a:rPr>
              <a:t>chuyển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đến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vị</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trí</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thích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hợp</a:t>
            </a:r>
            <a:r>
              <a:rPr lang="en-US" sz="1800" dirty="0">
                <a:solidFill>
                  <a:schemeClr val="tx1"/>
                </a:solidFill>
                <a:latin typeface="Times New Roman" pitchFamily="18" charset="0"/>
                <a:cs typeface="Times New Roman" pitchFamily="18" charset="0"/>
              </a:rPr>
              <a:t>.</a:t>
            </a:r>
          </a:p>
          <a:p>
            <a:pPr algn="l"/>
            <a:endParaRPr lang="en-US" sz="1600" dirty="0">
              <a:solidFill>
                <a:schemeClr val="tx1"/>
              </a:solidFill>
              <a:latin typeface="Times New Roman" pitchFamily="18" charset="0"/>
              <a:cs typeface="Times New Roman" pitchFamily="18" charset="0"/>
            </a:endParaRPr>
          </a:p>
          <a:p>
            <a:pPr algn="l"/>
            <a:endParaRPr lang="en-US" sz="1600" dirty="0">
              <a:solidFill>
                <a:schemeClr val="tx1"/>
              </a:solidFill>
              <a:latin typeface="Times New Roman" pitchFamily="18" charset="0"/>
              <a:cs typeface="Times New Roman" pitchFamily="18" charset="0"/>
            </a:endParaRPr>
          </a:p>
          <a:p>
            <a:endParaRPr lang="en-US" sz="1600" dirty="0">
              <a:solidFill>
                <a:schemeClr val="tx1"/>
              </a:solidFill>
            </a:endParaRPr>
          </a:p>
        </p:txBody>
      </p:sp>
    </p:spTree>
    <p:extLst>
      <p:ext uri="{BB962C8B-B14F-4D97-AF65-F5344CB8AC3E}">
        <p14:creationId xmlns:p14="http://schemas.microsoft.com/office/powerpoint/2010/main" val="40981268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92162"/>
          </a:xfrm>
        </p:spPr>
        <p:txBody>
          <a:bodyPr>
            <a:noAutofit/>
          </a:bodyPr>
          <a:lstStyle/>
          <a:p>
            <a:r>
              <a:rPr lang="en-US" sz="2800" dirty="0" smtClean="0">
                <a:latin typeface="Times New Roman" pitchFamily="18" charset="0"/>
                <a:cs typeface="Times New Roman" pitchFamily="18" charset="0"/>
              </a:rPr>
              <a:t>KỸ THUẬT TÂNG CẦU VÀ CHUYỀN CẦU BẰNG MU BÀN CHÂN</a:t>
            </a:r>
            <a:endParaRPr lang="en-US" sz="2800" dirty="0">
              <a:latin typeface="Times New Roman" pitchFamily="18" charset="0"/>
              <a:cs typeface="Times New Roman" pitchFamily="18" charset="0"/>
            </a:endParaRP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0" y="1752600"/>
            <a:ext cx="4230000" cy="4027500"/>
          </a:xfrm>
          <a:prstGeom prst="rect">
            <a:avLst/>
          </a:prstGeom>
          <a:noFill/>
          <a:ln>
            <a:noFill/>
          </a:ln>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52600"/>
            <a:ext cx="4038600" cy="4027500"/>
          </a:xfrm>
          <a:prstGeom prst="rect">
            <a:avLst/>
          </a:prstGeom>
          <a:noFill/>
          <a:ln>
            <a:noFill/>
          </a:ln>
        </p:spPr>
      </p:pic>
    </p:spTree>
    <p:extLst>
      <p:ext uri="{BB962C8B-B14F-4D97-AF65-F5344CB8AC3E}">
        <p14:creationId xmlns:p14="http://schemas.microsoft.com/office/powerpoint/2010/main" val="35314416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685800"/>
          </a:xfrm>
        </p:spPr>
        <p:txBody>
          <a:bodyPr>
            <a:normAutofit/>
          </a:bodyPr>
          <a:lstStyle/>
          <a:p>
            <a:r>
              <a:rPr lang="en-US" sz="2800" b="1" dirty="0" smtClean="0">
                <a:latin typeface="Times New Roman" pitchFamily="18" charset="0"/>
                <a:cs typeface="Times New Roman" pitchFamily="18" charset="0"/>
              </a:rPr>
              <a:t>MỘT SỐ BÀI TẬP PHỐI HỢP</a:t>
            </a:r>
            <a:endParaRPr lang="en-US" sz="2800" b="1" dirty="0">
              <a:latin typeface="Times New Roman" pitchFamily="18" charset="0"/>
              <a:cs typeface="Times New Roman" pitchFamily="18" charset="0"/>
            </a:endParaRPr>
          </a:p>
        </p:txBody>
      </p:sp>
      <p:sp>
        <p:nvSpPr>
          <p:cNvPr id="4" name="Rectangle 3"/>
          <p:cNvSpPr/>
          <p:nvPr/>
        </p:nvSpPr>
        <p:spPr>
          <a:xfrm>
            <a:off x="152400" y="1219200"/>
            <a:ext cx="8610600" cy="4723024"/>
          </a:xfrm>
          <a:prstGeom prst="rect">
            <a:avLst/>
          </a:prstGeom>
        </p:spPr>
        <p:txBody>
          <a:bodyPr wrap="square">
            <a:spAutoFit/>
          </a:bodyPr>
          <a:lstStyle/>
          <a:p>
            <a:pPr marL="342900" lvl="0" indent="-342900">
              <a:lnSpc>
                <a:spcPct val="107000"/>
              </a:lnSpc>
              <a:spcAft>
                <a:spcPts val="0"/>
              </a:spcAft>
              <a:buFont typeface="Symbol" panose="05050102010706020507" pitchFamily="18" charset="2"/>
              <a:buChar char=""/>
            </a:pPr>
            <a:r>
              <a:rPr lang="en-US" b="1" dirty="0" err="1">
                <a:latin typeface="Times New Roman" panose="02020603050405020304" pitchFamily="18" charset="0"/>
                <a:ea typeface="Calibri" panose="020F0502020204030204" pitchFamily="34" charset="0"/>
                <a:cs typeface="Times New Roman" panose="02020603050405020304" pitchFamily="18" charset="0"/>
              </a:rPr>
              <a:t>Tâng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búng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cầu</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Times New Roman" panose="02020603050405020304" pitchFamily="18" charset="0"/>
              <a:buChar char="-"/>
            </a:pPr>
            <a:r>
              <a:rPr lang="en-US" b="1" dirty="0" err="1">
                <a:latin typeface="Times New Roman" panose="02020603050405020304" pitchFamily="18" charset="0"/>
                <a:ea typeface="Calibri" panose="020F0502020204030204" pitchFamily="34" charset="0"/>
                <a:cs typeface="Times New Roman" panose="02020603050405020304" pitchFamily="18" charset="0"/>
              </a:rPr>
              <a:t>Bài</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tập</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xây</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dựng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cảm</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giác</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với</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cầu</a:t>
            </a:r>
            <a:r>
              <a:rPr lang="en-US" b="1" dirty="0">
                <a:latin typeface="Times New Roman" panose="02020603050405020304" pitchFamily="18" charset="0"/>
                <a:ea typeface="Calibri" panose="020F0502020204030204" pitchFamily="34" charset="0"/>
                <a:cs typeface="Times New Roman" panose="02020603050405020304" pitchFamily="18" charset="0"/>
              </a:rPr>
              <a:t>: HS </a:t>
            </a:r>
            <a:r>
              <a:rPr lang="en-US" b="1" dirty="0" err="1">
                <a:latin typeface="Times New Roman" panose="02020603050405020304" pitchFamily="18" charset="0"/>
                <a:ea typeface="Calibri" panose="020F0502020204030204" pitchFamily="34" charset="0"/>
                <a:cs typeface="Times New Roman" panose="02020603050405020304" pitchFamily="18" charset="0"/>
              </a:rPr>
              <a:t>tự</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tâng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cầu</a:t>
            </a:r>
            <a:r>
              <a:rPr lang="en-US" b="1" dirty="0">
                <a:latin typeface="Times New Roman" panose="02020603050405020304" pitchFamily="18" charset="0"/>
                <a:ea typeface="Calibri" panose="020F0502020204030204" pitchFamily="34" charset="0"/>
                <a:cs typeface="Times New Roman" panose="02020603050405020304" pitchFamily="18" charset="0"/>
              </a:rPr>
              <a:t> ở </a:t>
            </a:r>
            <a:r>
              <a:rPr lang="en-US" b="1" dirty="0" err="1">
                <a:latin typeface="Times New Roman" panose="02020603050405020304" pitchFamily="18" charset="0"/>
                <a:ea typeface="Calibri" panose="020F0502020204030204" pitchFamily="34" charset="0"/>
                <a:cs typeface="Times New Roman" panose="02020603050405020304" pitchFamily="18" charset="0"/>
              </a:rPr>
              <a:t>vị</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trí</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thích</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hợp</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rồi</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thực</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hiện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tâng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cầu</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Sau</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khi</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tâng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dùng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tay</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bắt</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lại</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và</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tiếp</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tục</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thực</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hiện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bài</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tập</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Tập</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chân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thuận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sau</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đến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chân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không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thuận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Thực</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hiện</a:t>
            </a:r>
            <a:r>
              <a:rPr lang="en-US" b="1" dirty="0">
                <a:latin typeface="Times New Roman" panose="02020603050405020304" pitchFamily="18" charset="0"/>
                <a:ea typeface="Calibri" panose="020F0502020204030204" pitchFamily="34" charset="0"/>
                <a:cs typeface="Times New Roman" panose="02020603050405020304" pitchFamily="18" charset="0"/>
              </a:rPr>
              <a:t> 1-2 </a:t>
            </a:r>
            <a:r>
              <a:rPr lang="en-US" b="1" dirty="0" err="1">
                <a:latin typeface="Times New Roman" panose="02020603050405020304" pitchFamily="18" charset="0"/>
                <a:ea typeface="Calibri" panose="020F0502020204030204" pitchFamily="34" charset="0"/>
                <a:cs typeface="Times New Roman" panose="02020603050405020304" pitchFamily="18" charset="0"/>
              </a:rPr>
              <a:t>phút</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sau</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đó</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đổi</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chân</a:t>
            </a:r>
            <a:r>
              <a:rPr lang="en-US" b="1" dirty="0">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Times New Roman" panose="02020603050405020304" pitchFamily="18" charset="0"/>
              <a:buChar char="-"/>
            </a:pPr>
            <a:r>
              <a:rPr lang="en-US" b="1" dirty="0" err="1">
                <a:latin typeface="Times New Roman" panose="02020603050405020304" pitchFamily="18" charset="0"/>
                <a:ea typeface="Calibri" panose="020F0502020204030204" pitchFamily="34" charset="0"/>
                <a:cs typeface="Times New Roman" panose="02020603050405020304" pitchFamily="18" charset="0"/>
              </a:rPr>
              <a:t>Tâng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cầu</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tại</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chỗ</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Tương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tự</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như</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bài</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tập</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trên</a:t>
            </a:r>
            <a:r>
              <a:rPr lang="en-US" b="1" dirty="0">
                <a:latin typeface="Times New Roman" panose="02020603050405020304" pitchFamily="18" charset="0"/>
                <a:ea typeface="Calibri" panose="020F0502020204030204" pitchFamily="34" charset="0"/>
                <a:cs typeface="Times New Roman" panose="02020603050405020304" pitchFamily="18" charset="0"/>
              </a:rPr>
              <a:t>, song </a:t>
            </a:r>
            <a:r>
              <a:rPr lang="en-US" b="1" dirty="0" err="1">
                <a:latin typeface="Times New Roman" panose="02020603050405020304" pitchFamily="18" charset="0"/>
                <a:ea typeface="Calibri" panose="020F0502020204030204" pitchFamily="34" charset="0"/>
                <a:cs typeface="Times New Roman" panose="02020603050405020304" pitchFamily="18" charset="0"/>
              </a:rPr>
              <a:t>không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dùng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tay</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bắt</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cầu</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mà</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tâng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cầu</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liên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tục</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Tâng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chân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thuận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chân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không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thuận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sau</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và</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sau</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đó</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tâng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cả</a:t>
            </a:r>
            <a:r>
              <a:rPr lang="en-US" b="1" dirty="0">
                <a:latin typeface="Times New Roman" panose="02020603050405020304" pitchFamily="18" charset="0"/>
                <a:ea typeface="Calibri" panose="020F0502020204030204" pitchFamily="34" charset="0"/>
                <a:cs typeface="Times New Roman" panose="02020603050405020304" pitchFamily="18" charset="0"/>
              </a:rPr>
              <a:t> 2 </a:t>
            </a:r>
            <a:r>
              <a:rPr lang="en-US" b="1" dirty="0" err="1">
                <a:latin typeface="Times New Roman" panose="02020603050405020304" pitchFamily="18" charset="0"/>
                <a:ea typeface="Calibri" panose="020F0502020204030204" pitchFamily="34" charset="0"/>
                <a:cs typeface="Times New Roman" panose="02020603050405020304" pitchFamily="18" charset="0"/>
              </a:rPr>
              <a:t>chân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tâng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luân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phiên</a:t>
            </a:r>
            <a:r>
              <a:rPr lang="en-US" b="1" dirty="0">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Times New Roman" panose="02020603050405020304" pitchFamily="18" charset="0"/>
              <a:buChar char="-"/>
            </a:pPr>
            <a:r>
              <a:rPr lang="en-US" b="1" dirty="0">
                <a:latin typeface="Times New Roman" panose="02020603050405020304" pitchFamily="18" charset="0"/>
                <a:ea typeface="Calibri" panose="020F0502020204030204" pitchFamily="34" charset="0"/>
                <a:cs typeface="Times New Roman" panose="02020603050405020304" pitchFamily="18" charset="0"/>
              </a:rPr>
              <a:t>Di </a:t>
            </a:r>
            <a:r>
              <a:rPr lang="en-US" b="1"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Như</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tâng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cầu</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tại</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chỗ</a:t>
            </a:r>
            <a:r>
              <a:rPr lang="en-US" b="1" dirty="0">
                <a:latin typeface="Times New Roman" panose="02020603050405020304" pitchFamily="18" charset="0"/>
                <a:ea typeface="Calibri" panose="020F0502020204030204" pitchFamily="34" charset="0"/>
                <a:cs typeface="Times New Roman" panose="02020603050405020304" pitchFamily="18" charset="0"/>
              </a:rPr>
              <a:t>, song </a:t>
            </a:r>
            <a:r>
              <a:rPr lang="en-US" b="1" dirty="0" err="1">
                <a:latin typeface="Times New Roman" panose="02020603050405020304" pitchFamily="18" charset="0"/>
                <a:ea typeface="Calibri" panose="020F0502020204030204" pitchFamily="34" charset="0"/>
                <a:cs typeface="Times New Roman" panose="02020603050405020304" pitchFamily="18" charset="0"/>
              </a:rPr>
              <a:t>phối</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hợp</a:t>
            </a:r>
            <a:r>
              <a:rPr lang="en-US" b="1" dirty="0">
                <a:latin typeface="Times New Roman" panose="02020603050405020304" pitchFamily="18" charset="0"/>
                <a:ea typeface="Calibri" panose="020F0502020204030204" pitchFamily="34" charset="0"/>
                <a:cs typeface="Times New Roman" panose="02020603050405020304" pitchFamily="18" charset="0"/>
              </a:rPr>
              <a:t> di </a:t>
            </a:r>
            <a:r>
              <a:rPr lang="en-US" b="1"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theo</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các</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hướng</a:t>
            </a:r>
            <a:r>
              <a:rPr lang="en-US" b="1" dirty="0">
                <a:latin typeface="Times New Roman" panose="02020603050405020304" pitchFamily="18" charset="0"/>
                <a:ea typeface="Calibri" panose="020F0502020204030204" pitchFamily="34" charset="0"/>
                <a:cs typeface="Times New Roman" panose="02020603050405020304" pitchFamily="18" charset="0"/>
              </a:rPr>
              <a:t> ( </a:t>
            </a:r>
            <a:r>
              <a:rPr lang="en-US" b="1" dirty="0" err="1">
                <a:latin typeface="Times New Roman" panose="02020603050405020304" pitchFamily="18" charset="0"/>
                <a:ea typeface="Calibri" panose="020F0502020204030204" pitchFamily="34" charset="0"/>
                <a:cs typeface="Times New Roman" panose="02020603050405020304" pitchFamily="18" charset="0"/>
              </a:rPr>
              <a:t>thẳng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chéo</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vòng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tròn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mỗi</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bước</a:t>
            </a:r>
            <a:r>
              <a:rPr lang="en-US" b="1" dirty="0">
                <a:latin typeface="Times New Roman" panose="02020603050405020304" pitchFamily="18" charset="0"/>
                <a:ea typeface="Calibri" panose="020F0502020204030204" pitchFamily="34" charset="0"/>
                <a:cs typeface="Times New Roman" panose="02020603050405020304" pitchFamily="18" charset="0"/>
              </a:rPr>
              <a:t> di </a:t>
            </a:r>
            <a:r>
              <a:rPr lang="en-US" b="1"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là</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một</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lần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tâng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cầu</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Cự</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ly</a:t>
            </a:r>
            <a:r>
              <a:rPr lang="en-US" b="1" dirty="0">
                <a:latin typeface="Times New Roman" panose="02020603050405020304" pitchFamily="18" charset="0"/>
                <a:ea typeface="Calibri" panose="020F0502020204030204" pitchFamily="34" charset="0"/>
                <a:cs typeface="Times New Roman" panose="02020603050405020304" pitchFamily="18" charset="0"/>
              </a:rPr>
              <a:t> di </a:t>
            </a:r>
            <a:r>
              <a:rPr lang="en-US" b="1"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b="1" dirty="0">
                <a:latin typeface="Times New Roman" panose="02020603050405020304" pitchFamily="18" charset="0"/>
                <a:ea typeface="Calibri" panose="020F0502020204030204" pitchFamily="34" charset="0"/>
                <a:cs typeface="Times New Roman" panose="02020603050405020304" pitchFamily="18" charset="0"/>
              </a:rPr>
              <a:t>  3 - 5m.</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en-US" b="1" dirty="0" err="1">
                <a:latin typeface="Times New Roman" panose="02020603050405020304" pitchFamily="18" charset="0"/>
                <a:ea typeface="Calibri" panose="020F0502020204030204" pitchFamily="34" charset="0"/>
                <a:cs typeface="Times New Roman" panose="02020603050405020304" pitchFamily="18" charset="0"/>
              </a:rPr>
              <a:t>Tâng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cầu</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thèo</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pháp</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trò</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chơi</a:t>
            </a:r>
            <a:r>
              <a:rPr lang="en-US" b="1" dirty="0">
                <a:latin typeface="Times New Roman" panose="02020603050405020304" pitchFamily="18" charset="0"/>
                <a:ea typeface="Calibri" panose="020F0502020204030204" pitchFamily="34"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228600">
              <a:lnSpc>
                <a:spcPct val="107000"/>
              </a:lnSpc>
              <a:spcAft>
                <a:spcPts val="800"/>
              </a:spcAft>
            </a:pP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Tập</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theo</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nhóm</a:t>
            </a:r>
            <a:r>
              <a:rPr lang="en-US" b="1" dirty="0">
                <a:latin typeface="Times New Roman" panose="02020603050405020304" pitchFamily="18" charset="0"/>
                <a:ea typeface="Calibri" panose="020F0502020204030204" pitchFamily="34" charset="0"/>
                <a:cs typeface="Times New Roman" panose="02020603050405020304" pitchFamily="18" charset="0"/>
              </a:rPr>
              <a:t> 2 </a:t>
            </a:r>
            <a:r>
              <a:rPr lang="en-US"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một</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tâng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búng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cầu</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kia</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đếm</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số</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cầu</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tâng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sau</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đó</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đổi</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lại</a:t>
            </a:r>
            <a:r>
              <a:rPr lang="en-US" b="1" dirty="0">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228600">
              <a:lnSpc>
                <a:spcPct val="107000"/>
              </a:lnSpc>
              <a:spcAft>
                <a:spcPts val="800"/>
              </a:spcAft>
            </a:pP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Tập</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theo</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nhóm</a:t>
            </a:r>
            <a:r>
              <a:rPr lang="en-US" b="1" dirty="0">
                <a:latin typeface="Times New Roman" panose="02020603050405020304" pitchFamily="18" charset="0"/>
                <a:ea typeface="Calibri" panose="020F0502020204030204" pitchFamily="34" charset="0"/>
                <a:cs typeface="Times New Roman" panose="02020603050405020304" pitchFamily="18" charset="0"/>
              </a:rPr>
              <a:t> 3 - 5 </a:t>
            </a:r>
            <a:r>
              <a:rPr lang="en-US"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thứ</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nhất</a:t>
            </a:r>
            <a:r>
              <a:rPr lang="en-US" b="1" dirty="0">
                <a:latin typeface="Times New Roman" panose="02020603050405020304" pitchFamily="18" charset="0"/>
                <a:ea typeface="Calibri" panose="020F0502020204030204" pitchFamily="34" charset="0"/>
                <a:cs typeface="Times New Roman" panose="02020603050405020304" pitchFamily="18" charset="0"/>
              </a:rPr>
              <a:t> ở </a:t>
            </a:r>
            <a:r>
              <a:rPr lang="en-US" b="1" dirty="0" err="1">
                <a:latin typeface="Times New Roman" panose="02020603050405020304" pitchFamily="18" charset="0"/>
                <a:ea typeface="Calibri" panose="020F0502020204030204" pitchFamily="34" charset="0"/>
                <a:cs typeface="Times New Roman" panose="02020603050405020304" pitchFamily="18" charset="0"/>
              </a:rPr>
              <a:t>mỗi</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tổ</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bắt</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đầu</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tâng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cầu</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và</a:t>
            </a:r>
            <a:r>
              <a:rPr lang="en-US" b="1" dirty="0">
                <a:latin typeface="Times New Roman" panose="02020603050405020304" pitchFamily="18" charset="0"/>
                <a:ea typeface="Calibri" panose="020F0502020204030204" pitchFamily="34" charset="0"/>
                <a:cs typeface="Times New Roman" panose="02020603050405020304" pitchFamily="18" charset="0"/>
              </a:rPr>
              <a:t> di </a:t>
            </a:r>
            <a:r>
              <a:rPr lang="en-US" b="1"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về</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cự</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ly</a:t>
            </a:r>
            <a:r>
              <a:rPr lang="en-US" b="1" dirty="0">
                <a:latin typeface="Times New Roman" panose="02020603050405020304" pitchFamily="18" charset="0"/>
                <a:ea typeface="Calibri" panose="020F0502020204030204" pitchFamily="34" charset="0"/>
                <a:cs typeface="Times New Roman" panose="02020603050405020304" pitchFamily="18" charset="0"/>
              </a:rPr>
              <a:t> 3 – 5m. </a:t>
            </a:r>
            <a:r>
              <a:rPr lang="en-US" b="1" dirty="0" err="1">
                <a:latin typeface="Times New Roman" panose="02020603050405020304" pitchFamily="18" charset="0"/>
                <a:ea typeface="Calibri" panose="020F0502020204030204" pitchFamily="34" charset="0"/>
                <a:cs typeface="Times New Roman" panose="02020603050405020304" pitchFamily="18" charset="0"/>
              </a:rPr>
              <a:t>Sau</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đó</a:t>
            </a:r>
            <a:r>
              <a:rPr lang="en-US" b="1" dirty="0">
                <a:latin typeface="Times New Roman" panose="02020603050405020304" pitchFamily="18" charset="0"/>
                <a:ea typeface="Calibri" panose="020F0502020204030204" pitchFamily="34" charset="0"/>
                <a:cs typeface="Times New Roman" panose="02020603050405020304" pitchFamily="18" charset="0"/>
              </a:rPr>
              <a:t> quay </a:t>
            </a:r>
            <a:r>
              <a:rPr lang="en-US" b="1" dirty="0" err="1">
                <a:latin typeface="Times New Roman" panose="02020603050405020304" pitchFamily="18" charset="0"/>
                <a:ea typeface="Calibri" panose="020F0502020204030204" pitchFamily="34" charset="0"/>
                <a:cs typeface="Times New Roman" panose="02020603050405020304" pitchFamily="18" charset="0"/>
              </a:rPr>
              <a:t>lại</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bắt</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đầu</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chuyền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cầu</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cho</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thế</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hai</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tiếp</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tục</a:t>
            </a:r>
            <a:r>
              <a:rPr lang="en-US" b="1" dirty="0">
                <a:latin typeface="Times New Roman" panose="02020603050405020304" pitchFamily="18" charset="0"/>
                <a:ea typeface="Calibri" panose="020F0502020204030204" pitchFamily="34" charset="0"/>
                <a:cs typeface="Times New Roman" panose="02020603050405020304" pitchFamily="18" charset="0"/>
              </a:rPr>
              <a:t> di </a:t>
            </a:r>
            <a:r>
              <a:rPr lang="en-US" b="1"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tâng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cầu</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cự</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ly</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đó</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Cứ</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như</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vậy</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cho</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đến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cuối</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cùng</a:t>
            </a:r>
            <a:r>
              <a:rPr lang="en-US" b="1" dirty="0">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31856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Times New Roman" panose="02020603050405020304" pitchFamily="18" charset="0"/>
                <a:cs typeface="Times New Roman" panose="02020603050405020304" pitchFamily="18" charset="0"/>
              </a:rPr>
              <a:t>ĐỘI HÌNH PHỐI HỢP TẬP LUYỆN</a:t>
            </a:r>
            <a:endParaRPr lang="en-US" sz="28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1417638"/>
            <a:ext cx="5791200" cy="4983162"/>
          </a:xfrm>
          <a:prstGeom prst="rect">
            <a:avLst/>
          </a:prstGeom>
        </p:spPr>
      </p:pic>
    </p:spTree>
    <p:extLst>
      <p:ext uri="{BB962C8B-B14F-4D97-AF65-F5344CB8AC3E}">
        <p14:creationId xmlns:p14="http://schemas.microsoft.com/office/powerpoint/2010/main" val="1332122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Autofit/>
          </a:bodyPr>
          <a:lstStyle/>
          <a:p>
            <a:r>
              <a:rPr lang="en-US" sz="3200" b="1" dirty="0" smtClean="0">
                <a:latin typeface="Times New Roman" pitchFamily="18" charset="0"/>
                <a:cs typeface="Times New Roman" pitchFamily="18" charset="0"/>
              </a:rPr>
              <a:t>THỂ LỰC</a:t>
            </a:r>
            <a:endParaRPr lang="en-US" sz="3200" b="1" dirty="0">
              <a:latin typeface="Times New Roman" pitchFamily="18" charset="0"/>
              <a:cs typeface="Times New Roman" pitchFamily="18" charset="0"/>
            </a:endParaRPr>
          </a:p>
        </p:txBody>
      </p:sp>
      <p:sp>
        <p:nvSpPr>
          <p:cNvPr id="4" name="Content Placeholder 3"/>
          <p:cNvSpPr>
            <a:spLocks noGrp="1"/>
          </p:cNvSpPr>
          <p:nvPr>
            <p:ph idx="1"/>
          </p:nvPr>
        </p:nvSpPr>
        <p:spPr/>
        <p:txBody>
          <a:bodyPr>
            <a:normAutofit/>
          </a:bodyPr>
          <a:lstStyle/>
          <a:p>
            <a:r>
              <a:rPr lang="en-US" sz="2800" dirty="0" smtClean="0">
                <a:latin typeface="Times New Roman" panose="02020603050405020304" pitchFamily="18" charset="0"/>
                <a:cs typeface="Times New Roman" panose="02020603050405020304" pitchFamily="18" charset="0"/>
              </a:rPr>
              <a:t>HÍT ĐẤT ĐỐI VỚI NAM</a:t>
            </a:r>
          </a:p>
          <a:p>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GẬP BỤNG ĐỐI VỚI NỮ</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20878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latin typeface="Times New Roman" pitchFamily="18" charset="0"/>
                <a:cs typeface="Times New Roman" pitchFamily="18" charset="0"/>
              </a:rPr>
              <a:t>HOẠT ĐỘNG THỂ DỤC THỂ THAO HỌC ĐƯỜNG</a:t>
            </a:r>
            <a:endParaRPr lang="en-US" sz="4000"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417638"/>
            <a:ext cx="3962400" cy="513556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417638"/>
            <a:ext cx="4419600" cy="5135562"/>
          </a:xfrm>
          <a:prstGeom prst="rect">
            <a:avLst/>
          </a:prstGeom>
        </p:spPr>
      </p:pic>
    </p:spTree>
    <p:extLst>
      <p:ext uri="{BB962C8B-B14F-4D97-AF65-F5344CB8AC3E}">
        <p14:creationId xmlns:p14="http://schemas.microsoft.com/office/powerpoint/2010/main" val="34192092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8791262</TotalTime>
  <Words>919</Words>
  <Application>Microsoft Office PowerPoint</Application>
  <PresentationFormat>On-screen Show (4:3)</PresentationFormat>
  <Paragraphs>56</Paragraphs>
  <Slides>10</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Symbol</vt:lpstr>
      <vt:lpstr>Times New Roman</vt:lpstr>
      <vt:lpstr>Wingdings</vt:lpstr>
      <vt:lpstr>Office Theme</vt:lpstr>
      <vt:lpstr>CHƯƠNG TRÌNH THỂ DỤC LỚP 10  NĂM HỌC 2021 – 2022 TUẦN 3 </vt:lpstr>
      <vt:lpstr>2. ĐỘNG TÁC 6 : CHÂN</vt:lpstr>
      <vt:lpstr>ĐỘNG TÁC 5 – ĐỘNG TÁC 6</vt:lpstr>
      <vt:lpstr>III. ĐÁ CẦU  ÔN KỸ THUẬT TÂNG BÚNG CẦU BẰNG MU BÀN CHÂN</vt:lpstr>
      <vt:lpstr>KỸ THUẬT TÂNG CẦU VÀ CHUYỀN CẦU BẰNG MU BÀN CHÂN</vt:lpstr>
      <vt:lpstr>MỘT SỐ BÀI TẬP PHỐI HỢP</vt:lpstr>
      <vt:lpstr>ĐỘI HÌNH PHỐI HỢP TẬP LUYỆN</vt:lpstr>
      <vt:lpstr>THỂ LỰC</vt:lpstr>
      <vt:lpstr>HOẠT ĐỘNG THỂ DỤC THỂ THAO HỌC ĐƯỜNG</vt:lpstr>
      <vt:lpstr>The end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CHƯƠNG TRÌNH THỂ DỤC LỚP 12  NĂM HỌC 2021 – 2022 TUẦN 3</dc:title>
  <dc:creator>PC</dc:creator>
  <cp:lastModifiedBy>AutoBVT</cp:lastModifiedBy>
  <cp:revision>72</cp:revision>
  <dcterms:created xsi:type="dcterms:W3CDTF">2021-08-28T08:09:19Z</dcterms:created>
  <dcterms:modified xsi:type="dcterms:W3CDTF">2021-09-18T05:25:24Z</dcterms:modified>
</cp:coreProperties>
</file>